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5" r:id="rId8"/>
    <p:sldId id="271" r:id="rId9"/>
    <p:sldId id="270" r:id="rId10"/>
    <p:sldId id="269" r:id="rId11"/>
    <p:sldId id="267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xmlns:mc="http://schemas.openxmlformats.org/markup-compatibility/2006" xmlns:a14="http://schemas.microsoft.com/office/drawing/2010/main" val="000000" mc:Ignorable="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xmlns:mc="http://schemas.openxmlformats.org/markup-compatibility/2006" xmlns:a14="http://schemas.microsoft.com/office/drawing/2010/main" val="000000" mc:Ignorable="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xmlns:mc="http://schemas.openxmlformats.org/markup-compatibility/2006" xmlns:a14="http://schemas.microsoft.com/office/drawing/2010/main" val="FFFFFF" mc:Ignorable="">
              <a:shade val="85000"/>
            </a:srgbClr>
          </a:solidFill>
          <a:ln w="1905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65000" dist="50800" dir="12900000" kx="195000" ky="145000" algn="tl" rotWithShape="0">
              <a:srgbClr xmlns:mc="http://schemas.openxmlformats.org/markup-compatibility/2006" xmlns:a14="http://schemas.microsoft.com/office/drawing/2010/main" val="000000" mc:Ignorable="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xmlns:mc="http://schemas.openxmlformats.org/markup-compatibility/2006" xmlns:a14="http://schemas.microsoft.com/office/drawing/2010/main" val="969696" mc:Ignorable="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/>
              <a:t>14.09.2010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dirty="0" smtClean="0"/>
              <a:t>Строки</a:t>
            </a:r>
            <a:br>
              <a:rPr lang="ru-RU" sz="8000" dirty="0" smtClean="0"/>
            </a:br>
            <a:r>
              <a:rPr lang="ru-RU" sz="4400" dirty="0"/>
              <a:t>в языке </a:t>
            </a:r>
            <a:r>
              <a:rPr lang="en-US" sz="4400" dirty="0" smtClean="0"/>
              <a:t>Python</a:t>
            </a:r>
            <a:r>
              <a:rPr lang="ru-RU" sz="4400" dirty="0" smtClean="0"/>
              <a:t>3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66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Срезы (продолжение</a:t>
            </a:r>
            <a:r>
              <a:rPr lang="en-US" dirty="0" smtClean="0"/>
              <a:t>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5729"/>
              </p:ext>
            </p:extLst>
          </p:nvPr>
        </p:nvGraphicFramePr>
        <p:xfrm>
          <a:off x="1619672" y="269812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ru-RU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</a:t>
                      </a:r>
                      <a:endParaRPr lang="ru-RU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1720" y="2308230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0         1         2        3         4        5         6        7         8    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314096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  -9        -8       -7        -6      -5        -4       -3       -2        -1       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1282"/>
              </p:ext>
            </p:extLst>
          </p:nvPr>
        </p:nvGraphicFramePr>
        <p:xfrm>
          <a:off x="1331640" y="3510300"/>
          <a:ext cx="316835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343006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Срез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Значение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s[3:8]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</a:t>
                      </a:r>
                      <a:r>
                        <a:rPr lang="en-US" dirty="0" err="1" smtClean="0"/>
                        <a:t>strin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s[5:]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‘ring'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s[:5]</a:t>
                      </a:r>
                      <a:r>
                        <a:rPr lang="en-US" baseline="0" dirty="0" smtClean="0"/>
                        <a:t>    s[0:5]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'My </a:t>
                      </a:r>
                      <a:r>
                        <a:rPr lang="en-US" dirty="0" err="1" smtClean="0"/>
                        <a:t>st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s[-8:-3]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'y </a:t>
                      </a:r>
                      <a:r>
                        <a:rPr lang="en-US" dirty="0" err="1" smtClean="0"/>
                        <a:t>str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s[1:-3]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'y </a:t>
                      </a:r>
                      <a:r>
                        <a:rPr lang="en-US" dirty="0" err="1" smtClean="0"/>
                        <a:t>str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s[:-1]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'My </a:t>
                      </a:r>
                      <a:r>
                        <a:rPr lang="en-US" dirty="0" err="1" smtClean="0"/>
                        <a:t>strin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s[:]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'My string'</a:t>
                      </a:r>
                      <a:endParaRPr lang="ru-RU" dirty="0"/>
                    </a:p>
                  </a:txBody>
                  <a:tcPr/>
                </a:tc>
              </a:tr>
              <a:tr h="343006">
                <a:tc>
                  <a:txBody>
                    <a:bodyPr/>
                    <a:lstStyle/>
                    <a:p>
                      <a:r>
                        <a:rPr lang="en-US" dirty="0" smtClean="0"/>
                        <a:t>s[2:1]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''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39685"/>
              </p:ext>
            </p:extLst>
          </p:nvPr>
        </p:nvGraphicFramePr>
        <p:xfrm>
          <a:off x="5004048" y="3492501"/>
          <a:ext cx="295232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</a:tblGrid>
              <a:tr h="360985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Срез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Значение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s[3:8:2]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</a:t>
                      </a:r>
                      <a:r>
                        <a:rPr lang="en-US" dirty="0" err="1" smtClean="0"/>
                        <a:t>srn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s[3:100:2]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</a:t>
                      </a:r>
                      <a:r>
                        <a:rPr lang="en-US" dirty="0" err="1" smtClean="0"/>
                        <a:t>srn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s[3:8:1]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</a:t>
                      </a:r>
                      <a:r>
                        <a:rPr lang="en-US" dirty="0" err="1" smtClean="0"/>
                        <a:t>strin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s[8:3:-1]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</a:t>
                      </a:r>
                      <a:r>
                        <a:rPr lang="en-US" dirty="0" err="1" smtClean="0"/>
                        <a:t>gnirt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s[8:3:-2]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</a:t>
                      </a:r>
                      <a:r>
                        <a:rPr lang="en-US" dirty="0" err="1" smtClean="0"/>
                        <a:t>git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s[3:8:0]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</a:rPr>
                        <a:t>Ошибка</a:t>
                      </a:r>
                      <a:endParaRPr lang="ru-RU" dirty="0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</a:endParaRPr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s[::2]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'M </a:t>
                      </a:r>
                      <a:r>
                        <a:rPr lang="en-US" dirty="0" err="1" smtClean="0"/>
                        <a:t>tig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  <a:tr h="360985">
                <a:tc>
                  <a:txBody>
                    <a:bodyPr/>
                    <a:lstStyle/>
                    <a:p>
                      <a:r>
                        <a:rPr lang="en-US" dirty="0" smtClean="0"/>
                        <a:t>s[::-1]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</a:t>
                      </a:r>
                      <a:r>
                        <a:rPr lang="en-US" dirty="0" err="1" smtClean="0"/>
                        <a:t>gnirts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yM</a:t>
                      </a:r>
                      <a:r>
                        <a:rPr lang="en-US" dirty="0" smtClean="0"/>
                        <a:t>'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136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 = ‘this string'</a:t>
            </a:r>
          </a:p>
          <a:p>
            <a:r>
              <a:rPr lang="en-US" dirty="0" smtClean="0"/>
              <a:t>print(</a:t>
            </a:r>
            <a:r>
              <a:rPr lang="en-US" dirty="0" err="1" smtClean="0"/>
              <a:t>s.find</a:t>
            </a:r>
            <a:r>
              <a:rPr lang="en-US" dirty="0" smtClean="0"/>
              <a:t>('s')) </a:t>
            </a:r>
          </a:p>
          <a:p>
            <a:pPr marL="0" indent="0">
              <a:buNone/>
            </a:pPr>
            <a:r>
              <a:rPr lang="en-US" b="1" dirty="0" smtClean="0"/>
              <a:t>3</a:t>
            </a:r>
          </a:p>
          <a:p>
            <a:r>
              <a:rPr lang="en-US" dirty="0" smtClean="0"/>
              <a:t> print(</a:t>
            </a:r>
            <a:r>
              <a:rPr lang="en-US" dirty="0" err="1" smtClean="0"/>
              <a:t>s.find</a:t>
            </a:r>
            <a:r>
              <a:rPr lang="en-US" dirty="0" smtClean="0"/>
              <a:t>('z'))</a:t>
            </a:r>
          </a:p>
          <a:p>
            <a:pPr marL="0" indent="0">
              <a:buNone/>
            </a:pPr>
            <a:r>
              <a:rPr lang="en-US" b="1" dirty="0" smtClean="0"/>
              <a:t>-1</a:t>
            </a:r>
            <a:endParaRPr lang="en-US" b="1" dirty="0"/>
          </a:p>
          <a:p>
            <a:r>
              <a:rPr lang="en-US" dirty="0" smtClean="0"/>
              <a:t> </a:t>
            </a:r>
            <a:r>
              <a:rPr lang="en-US" dirty="0"/>
              <a:t>print(</a:t>
            </a:r>
            <a:r>
              <a:rPr lang="en-US" dirty="0" err="1"/>
              <a:t>s.find</a:t>
            </a:r>
            <a:r>
              <a:rPr lang="en-US" dirty="0"/>
              <a:t>(</a:t>
            </a:r>
            <a:r>
              <a:rPr lang="en-US" dirty="0" smtClean="0"/>
              <a:t>'s', 4))</a:t>
            </a:r>
          </a:p>
          <a:p>
            <a:pPr marL="0" indent="0">
              <a:buNone/>
            </a:pPr>
            <a:r>
              <a:rPr lang="en-US" b="1" dirty="0" smtClean="0"/>
              <a:t>5</a:t>
            </a:r>
            <a:endParaRPr lang="en-US" b="1" dirty="0"/>
          </a:p>
          <a:p>
            <a:r>
              <a:rPr lang="en-US" dirty="0"/>
              <a:t>print(</a:t>
            </a:r>
            <a:r>
              <a:rPr lang="en-US" dirty="0" err="1"/>
              <a:t>s.find</a:t>
            </a:r>
            <a:r>
              <a:rPr lang="en-US" dirty="0"/>
              <a:t>(</a:t>
            </a:r>
            <a:r>
              <a:rPr lang="en-US" dirty="0" smtClean="0"/>
              <a:t>'s', 6, 8)) </a:t>
            </a:r>
          </a:p>
          <a:p>
            <a:pPr marL="0" indent="0">
              <a:buNone/>
            </a:pPr>
            <a:r>
              <a:rPr lang="en-US" b="1" dirty="0" smtClean="0"/>
              <a:t>-1</a:t>
            </a:r>
            <a:endParaRPr lang="en-US" b="1" dirty="0"/>
          </a:p>
          <a:p>
            <a:r>
              <a:rPr lang="en-US" dirty="0" smtClean="0"/>
              <a:t> print(</a:t>
            </a:r>
            <a:r>
              <a:rPr lang="en-US" dirty="0" err="1" smtClean="0"/>
              <a:t>s.rfind</a:t>
            </a:r>
            <a:r>
              <a:rPr lang="en-US" dirty="0"/>
              <a:t>(</a:t>
            </a:r>
            <a:r>
              <a:rPr lang="en-US" dirty="0" smtClean="0"/>
              <a:t>'s‘,1 ,3))</a:t>
            </a:r>
          </a:p>
          <a:p>
            <a:pPr marL="0" indent="0">
              <a:buNone/>
            </a:pPr>
            <a:r>
              <a:rPr lang="en-US" b="1" dirty="0"/>
              <a:t>5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</a:t>
            </a:r>
            <a:r>
              <a:rPr lang="en-US" dirty="0" smtClean="0"/>
              <a:t>find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048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'Mississippi'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('s', '+'))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++i++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ippi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print(s)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Mississippi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'+')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print(t)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ppi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('i', ''))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Msssspp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('', '+'))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M+i+s+s+i+s+s+i+p+p+i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</a:t>
            </a:r>
            <a:r>
              <a:rPr lang="en-US" dirty="0" smtClean="0"/>
              <a:t>replace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69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'Mississippi'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('s'))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('is'))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issi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('p',1,4))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</a:t>
            </a:r>
            <a:r>
              <a:rPr lang="en-US" smtClean="0"/>
              <a:t>count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087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 = input("Enter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:")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symbols = len(s)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words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 ") + 1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firstword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s[: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 ")]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print("There "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(symbols) + " symbols, "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(words) + " words in this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print("First word is "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firstword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20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'My first string'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 = 'String "with quotes" '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q = "String 'with apostrophes'"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print(s)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 first string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 quotes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print(q)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 apostrophes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Кавычки и апострофы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68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input()#</a:t>
            </a:r>
            <a:r>
              <a:rPr lang="ru-RU" sz="2000" dirty="0" smtClean="0"/>
              <a:t>Вводим строку и нажимаем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Enter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rint(s)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dirty="0" smtClean="0">
                <a:cs typeface="Courier New" pitchFamily="49" charset="0"/>
              </a:rPr>
              <a:t>Выводим строку и переходим на следующую</a:t>
            </a:r>
            <a:endParaRPr lang="en-US" sz="2000" dirty="0" smtClean="0"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input()</a:t>
            </a:r>
            <a:r>
              <a:rPr lang="ru-RU" dirty="0" smtClean="0"/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dirty="0"/>
              <a:t>Вводим строку и нажимаем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Enter</a:t>
            </a:r>
            <a:endParaRPr lang="ru-RU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 = input()</a:t>
            </a:r>
            <a:r>
              <a:rPr lang="ru-RU" dirty="0" smtClean="0"/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dirty="0" smtClean="0"/>
              <a:t>Вводим</a:t>
            </a:r>
            <a:r>
              <a:rPr lang="en-US" sz="2000" dirty="0" smtClean="0"/>
              <a:t> </a:t>
            </a:r>
            <a:r>
              <a:rPr lang="ru-RU" sz="2000" dirty="0" smtClean="0"/>
              <a:t>вторую </a:t>
            </a:r>
            <a:r>
              <a:rPr lang="ru-RU" sz="2000" dirty="0"/>
              <a:t>строку и нажимаем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Enter</a:t>
            </a:r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print(s, t)</a:t>
            </a:r>
            <a:r>
              <a:rPr lang="en-US" dirty="0" smtClean="0"/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dirty="0" smtClean="0"/>
              <a:t>Выводим в одну строчку через пробел</a:t>
            </a:r>
            <a:endParaRPr lang="en-US" sz="2000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 и вывод строк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84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 = ‘My 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’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print(s[0], s[3], s[-1], s[-9], s[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-0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M s g 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         </a:t>
            </a:r>
            <a:r>
              <a:rPr lang="ru-RU" i="1" dirty="0" smtClean="0"/>
              <a:t>индекс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 строк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83407"/>
              </p:ext>
            </p:extLst>
          </p:nvPr>
        </p:nvGraphicFramePr>
        <p:xfrm>
          <a:off x="1187624" y="2780928"/>
          <a:ext cx="698477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641"/>
                <a:gridCol w="727493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</a:tblGrid>
              <a:tr h="370840">
                <a:tc>
                  <a:txBody>
                    <a:bodyPr/>
                    <a:lstStyle/>
                    <a:p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s[4]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s[5]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s[6]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s[7]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urier New" pitchFamily="49" charset="0"/>
                          <a:cs typeface="Courier New" pitchFamily="49" charset="0"/>
                        </a:rPr>
                        <a:t>s[8]</a:t>
                      </a:r>
                      <a:endParaRPr lang="ru-RU" sz="16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ru-RU" sz="16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M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g</a:t>
                      </a:r>
                      <a:endParaRPr lang="ru-RU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s[-9]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s[-8]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s[-7]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s[-6]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s[-5]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s[-4]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s[-3]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s[-2]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s[-1]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3805312" y="443711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691987" y="4005064"/>
            <a:ext cx="231941" cy="435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3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'My'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 = "string"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print(s + '_' + t)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My_string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print(s + s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MyMyMy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print(s * 5)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MyMyMyMyMy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 со строками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442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'My string'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print(len(s)) # 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длина 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строки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rint(len(''))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Длина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484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 = input() 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Вводим 5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y = input()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Вводим 7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 + y)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57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(x)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(y))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12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"7")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print(5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 "7")</a:t>
            </a:r>
          </a:p>
          <a:p>
            <a:pPr marL="0" indent="0">
              <a:buNone/>
            </a:pP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builtins.TypeError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: unsupported operand type(s) for +: '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' and '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'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типов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28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("101", 2))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ru-RU" dirty="0" smtClean="0"/>
              <a:t> переводит двоичное </a:t>
            </a:r>
            <a:r>
              <a:rPr lang="ru-RU" dirty="0"/>
              <a:t>число 101 </a:t>
            </a:r>
            <a:r>
              <a:rPr lang="ru-RU" dirty="0" smtClean="0"/>
              <a:t>в </a:t>
            </a:r>
            <a:r>
              <a:rPr lang="ru-RU" dirty="0"/>
              <a:t>десятичную систему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5</a:t>
            </a:r>
          </a:p>
          <a:p>
            <a:endParaRPr lang="en-US" dirty="0" smtClean="0"/>
          </a:p>
          <a:p>
            <a:r>
              <a:rPr lang="en-US" dirty="0" smtClean="0"/>
              <a:t>print(</a:t>
            </a:r>
            <a:r>
              <a:rPr lang="en-US" dirty="0" err="1" smtClean="0"/>
              <a:t>int</a:t>
            </a:r>
            <a:r>
              <a:rPr lang="en-US" dirty="0" smtClean="0"/>
              <a:t>("FF", 16)) 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ru-RU" dirty="0" smtClean="0"/>
              <a:t> переводит </a:t>
            </a:r>
            <a:r>
              <a:rPr lang="en-US" dirty="0" smtClean="0"/>
              <a:t>16-</a:t>
            </a:r>
            <a:r>
              <a:rPr lang="ru-RU" dirty="0" err="1" smtClean="0"/>
              <a:t>ричное</a:t>
            </a:r>
            <a:r>
              <a:rPr lang="ru-RU" dirty="0" smtClean="0"/>
              <a:t> число </a:t>
            </a:r>
            <a:r>
              <a:rPr lang="en-US" dirty="0" smtClean="0"/>
              <a:t>FF </a:t>
            </a:r>
            <a:r>
              <a:rPr lang="ru-RU" dirty="0" smtClean="0"/>
              <a:t>в </a:t>
            </a:r>
            <a:r>
              <a:rPr lang="ru-RU" dirty="0"/>
              <a:t>десятичную систему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255</a:t>
            </a:r>
            <a:endParaRPr lang="en-US" b="1" dirty="0"/>
          </a:p>
          <a:p>
            <a:endParaRPr lang="ru-RU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счисления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56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s[</a:t>
            </a:r>
            <a:r>
              <a:rPr lang="en-US" dirty="0" err="1" smtClean="0"/>
              <a:t>a:b</a:t>
            </a:r>
            <a:r>
              <a:rPr lang="en-US" dirty="0" smtClean="0"/>
              <a:t>] = s[a] + s[a+1] + s[a+2] + … + s[b-1]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(</a:t>
            </a:r>
            <a:r>
              <a:rPr lang="ru-RU" dirty="0" smtClean="0"/>
              <a:t>начинаем </a:t>
            </a:r>
            <a:r>
              <a:rPr lang="ru-RU" dirty="0"/>
              <a:t>с позиции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ru-RU" dirty="0" smtClean="0"/>
              <a:t>заканчиваем </a:t>
            </a:r>
            <a:r>
              <a:rPr lang="ru-RU" b="1" u="sng" dirty="0"/>
              <a:t>до</a:t>
            </a:r>
            <a:r>
              <a:rPr lang="ru-RU" dirty="0"/>
              <a:t> позиции </a:t>
            </a:r>
            <a:r>
              <a:rPr lang="en-US" i="1" dirty="0"/>
              <a:t>b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 smtClean="0"/>
              <a:t>     s[3:7] = s[3] + s[4] + s[5] + s[6]</a:t>
            </a:r>
          </a:p>
          <a:p>
            <a:endParaRPr lang="en-US" dirty="0" smtClean="0"/>
          </a:p>
          <a:p>
            <a:r>
              <a:rPr lang="en-US" dirty="0" smtClean="0"/>
              <a:t>s[</a:t>
            </a:r>
            <a:r>
              <a:rPr lang="en-US" dirty="0" err="1" smtClean="0"/>
              <a:t>a:b:c</a:t>
            </a:r>
            <a:r>
              <a:rPr lang="en-US" dirty="0" smtClean="0"/>
              <a:t>] = s[a] + s[</a:t>
            </a:r>
            <a:r>
              <a:rPr lang="en-US" dirty="0" err="1" smtClean="0"/>
              <a:t>a+c</a:t>
            </a:r>
            <a:r>
              <a:rPr lang="en-US" dirty="0" smtClean="0"/>
              <a:t>] + s[a+2c] + s[a+3c] + … </a:t>
            </a:r>
          </a:p>
          <a:p>
            <a:pPr marL="0" indent="0">
              <a:buNone/>
            </a:pPr>
            <a:r>
              <a:rPr lang="en-US" dirty="0" smtClean="0"/>
              <a:t>     (</a:t>
            </a:r>
            <a:r>
              <a:rPr lang="ru-RU" dirty="0" smtClean="0"/>
              <a:t>начинается с </a:t>
            </a:r>
            <a:r>
              <a:rPr lang="ru-RU" i="1" dirty="0" smtClean="0"/>
              <a:t>а</a:t>
            </a:r>
            <a:r>
              <a:rPr lang="ru-RU" dirty="0" smtClean="0"/>
              <a:t>, идем с шагом </a:t>
            </a:r>
            <a:r>
              <a:rPr lang="ru-RU" i="1" dirty="0" smtClean="0"/>
              <a:t>с, </a:t>
            </a:r>
            <a:r>
              <a:rPr lang="ru-RU" dirty="0" smtClean="0"/>
              <a:t>не доходя до позиции</a:t>
            </a:r>
            <a:r>
              <a:rPr lang="ru-RU" i="1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s[3:7:2] = s[3] + s[5]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s[</a:t>
            </a:r>
            <a:r>
              <a:rPr lang="en-US" dirty="0" err="1" smtClean="0"/>
              <a:t>a:b</a:t>
            </a:r>
            <a:r>
              <a:rPr lang="en-US" dirty="0" smtClean="0"/>
              <a:t>] + s[</a:t>
            </a:r>
            <a:r>
              <a:rPr lang="en-US" dirty="0" err="1" smtClean="0"/>
              <a:t>b:c</a:t>
            </a:r>
            <a:r>
              <a:rPr lang="en-US" dirty="0" smtClean="0"/>
              <a:t>] = s[</a:t>
            </a:r>
            <a:r>
              <a:rPr lang="en-US" dirty="0" err="1" smtClean="0"/>
              <a:t>a:c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Срезы (</a:t>
            </a:r>
            <a:r>
              <a:rPr lang="en-US" dirty="0" smtClean="0"/>
              <a:t>slices)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979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895D1D" mc:Ignorable=""/>
      </a:dk2>
      <a:lt2>
        <a:srgbClr xmlns:mc="http://schemas.openxmlformats.org/markup-compatibility/2006" xmlns:a14="http://schemas.microsoft.com/office/drawing/2010/main" val="ECE9C6" mc:Ignorable=""/>
      </a:lt2>
      <a:accent1>
        <a:srgbClr xmlns:mc="http://schemas.openxmlformats.org/markup-compatibility/2006" xmlns:a14="http://schemas.microsoft.com/office/drawing/2010/main" val="873624" mc:Ignorable=""/>
      </a:accent1>
      <a:accent2>
        <a:srgbClr xmlns:mc="http://schemas.openxmlformats.org/markup-compatibility/2006" xmlns:a14="http://schemas.microsoft.com/office/drawing/2010/main" val="D6862D" mc:Ignorable=""/>
      </a:accent2>
      <a:accent3>
        <a:srgbClr xmlns:mc="http://schemas.openxmlformats.org/markup-compatibility/2006" xmlns:a14="http://schemas.microsoft.com/office/drawing/2010/main" val="D0BE40" mc:Ignorable=""/>
      </a:accent3>
      <a:accent4>
        <a:srgbClr xmlns:mc="http://schemas.openxmlformats.org/markup-compatibility/2006" xmlns:a14="http://schemas.microsoft.com/office/drawing/2010/main" val="877F6C" mc:Ignorable=""/>
      </a:accent4>
      <a:accent5>
        <a:srgbClr xmlns:mc="http://schemas.openxmlformats.org/markup-compatibility/2006" xmlns:a14="http://schemas.microsoft.com/office/drawing/2010/main" val="972109" mc:Ignorable=""/>
      </a:accent5>
      <a:accent6>
        <a:srgbClr xmlns:mc="http://schemas.openxmlformats.org/markup-compatibility/2006" xmlns:a14="http://schemas.microsoft.com/office/drawing/2010/main" val="AEB795" mc:Ignorable=""/>
      </a:accent6>
      <a:hlink>
        <a:srgbClr xmlns:mc="http://schemas.openxmlformats.org/markup-compatibility/2006" xmlns:a14="http://schemas.microsoft.com/office/drawing/2010/main" val="CC9900" mc:Ignorable=""/>
      </a:hlink>
      <a:folHlink>
        <a:srgbClr xmlns:mc="http://schemas.openxmlformats.org/markup-compatibility/2006" xmlns:a14="http://schemas.microsoft.com/office/drawing/2010/main" val="B2B2B2" mc:Ignorable="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xmlns:mc="http://schemas.openxmlformats.org/markup-compatibility/2006" xmlns:a14="http://schemas.microsoft.com/office/drawing/2010/main" val="000000" mc:Ignorable="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1992</TotalTime>
  <Words>751</Words>
  <Application>Microsoft Office PowerPoint</Application>
  <PresentationFormat>Экран (4:3)</PresentationFormat>
  <Paragraphs>204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Строки в языке Python3</vt:lpstr>
      <vt:lpstr>Кавычки и апострофы</vt:lpstr>
      <vt:lpstr>Ввод и вывод строк</vt:lpstr>
      <vt:lpstr>Элементы строк</vt:lpstr>
      <vt:lpstr>Операции со строками</vt:lpstr>
      <vt:lpstr>Длина строки</vt:lpstr>
      <vt:lpstr>Преобразование типов</vt:lpstr>
      <vt:lpstr>Системы счисления</vt:lpstr>
      <vt:lpstr>Срезы (slices)</vt:lpstr>
      <vt:lpstr>Срезы (продолжение)</vt:lpstr>
      <vt:lpstr>Метод find</vt:lpstr>
      <vt:lpstr>Метод replace</vt:lpstr>
      <vt:lpstr>Метод count</vt:lpstr>
      <vt:lpstr>Пример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</dc:title>
  <dc:creator>Гуровиц</dc:creator>
  <cp:lastModifiedBy>Гуровиц</cp:lastModifiedBy>
  <cp:revision>36</cp:revision>
  <dcterms:created xsi:type="dcterms:W3CDTF">2010-09-08T05:55:33Z</dcterms:created>
  <dcterms:modified xsi:type="dcterms:W3CDTF">2010-09-14T09:39:42Z</dcterms:modified>
</cp:coreProperties>
</file>