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37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ECE9C6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ECE9C6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xmlns:mc="http://schemas.openxmlformats.org/markup-compatibility/2006" xmlns:a14="http://schemas.microsoft.com/office/drawing/2010/main" val="ECE9C6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ECE9C6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ECE9C6" mc:Ignorable="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xmlns:mc="http://schemas.openxmlformats.org/markup-compatibility/2006" xmlns:a14="http://schemas.microsoft.com/office/drawing/2010/main" val="ECE9C6" mc:Ignorable="">
                        <a:alpha val="60000"/>
                      </a:srgbClr>
                    </a:solidFill>
                  </a:ln>
                  <a:solidFill>
                    <a:srgbClr xmlns:mc="http://schemas.openxmlformats.org/markup-compatibility/2006" xmlns:a14="http://schemas.microsoft.com/office/drawing/2010/main" val="ECE9C6" mc:Ignorable="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xmlns:mc="http://schemas.openxmlformats.org/markup-compatibility/2006" xmlns:a14="http://schemas.microsoft.com/office/drawing/2010/main" val="000000" mc:Ignorable="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7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9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14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452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80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783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435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8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xmlns:mc="http://schemas.openxmlformats.org/markup-compatibility/2006" xmlns:a14="http://schemas.microsoft.com/office/drawing/2010/main" val="FFFFFF" mc:Ignorable="">
              <a:shade val="85000"/>
            </a:srgbClr>
          </a:solidFill>
          <a:ln w="190500" cap="sq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65000" dist="50800" dir="12900000" kx="195000" ky="145000" algn="tl" rotWithShape="0">
              <a:srgbClr xmlns:mc="http://schemas.openxmlformats.org/markup-compatibility/2006" xmlns:a14="http://schemas.microsoft.com/office/drawing/2010/main" val="000000" mc:Ignorable="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xmlns:mc="http://schemas.openxmlformats.org/markup-compatibility/2006" xmlns:a14="http://schemas.microsoft.com/office/drawing/2010/main" val="969696" mc:Ignorable="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19.09.2010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/>
              <a:t>Условный оператор (</a:t>
            </a:r>
            <a:r>
              <a:rPr lang="en-US" sz="4800" dirty="0" smtClean="0"/>
              <a:t>if)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3200" dirty="0"/>
              <a:t>в языке </a:t>
            </a:r>
            <a:r>
              <a:rPr lang="en-US" sz="3200" dirty="0" smtClean="0"/>
              <a:t>Python</a:t>
            </a:r>
            <a:r>
              <a:rPr lang="ru-RU" sz="3200" dirty="0" smtClean="0"/>
              <a:t>3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800" i="1" dirty="0" smtClean="0"/>
          </a:p>
          <a:p>
            <a:r>
              <a:rPr lang="ru-RU" sz="2800" i="1" dirty="0" smtClean="0"/>
              <a:t>В. М. Гуровиц,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gurovic@gmail.com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условие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оператор1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 smtClean="0"/>
              <a:t>выполняется, если условие истинно</a:t>
            </a:r>
          </a:p>
          <a:p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en-US" dirty="0" smtClean="0"/>
              <a:t>  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оператор2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/>
              <a:t>выполняется, если условие </a:t>
            </a:r>
            <a:r>
              <a:rPr lang="ru-RU" dirty="0" smtClean="0"/>
              <a:t>истинно</a:t>
            </a:r>
          </a:p>
          <a:p>
            <a:r>
              <a:rPr lang="ru-RU" dirty="0" smtClean="0"/>
              <a:t>    </a:t>
            </a:r>
            <a:r>
              <a:rPr lang="en-US" dirty="0" smtClean="0"/>
              <a:t>   </a:t>
            </a:r>
            <a:r>
              <a:rPr lang="ru-RU" dirty="0" smtClean="0"/>
              <a:t>…</a:t>
            </a: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оператор 3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 smtClean="0"/>
              <a:t>выполняется всегда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x &gt; y: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print("x is greater,")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print(" than y")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input(z)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Простейшая форма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280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&lt; </a:t>
            </a:r>
          </a:p>
          <a:p>
            <a:r>
              <a:rPr lang="en-US" dirty="0" smtClean="0"/>
              <a:t>&gt;</a:t>
            </a:r>
          </a:p>
          <a:p>
            <a:r>
              <a:rPr lang="en-US" dirty="0" smtClean="0"/>
              <a:t>&lt;=  (</a:t>
            </a:r>
            <a:r>
              <a:rPr lang="ru-RU" dirty="0" smtClean="0"/>
              <a:t>порядок символов – как читается)</a:t>
            </a:r>
            <a:endParaRPr lang="en-US" dirty="0" smtClean="0"/>
          </a:p>
          <a:p>
            <a:r>
              <a:rPr lang="en-US" dirty="0" smtClean="0"/>
              <a:t>&gt;=</a:t>
            </a:r>
            <a:endParaRPr lang="ru-RU" dirty="0" smtClean="0"/>
          </a:p>
          <a:p>
            <a:r>
              <a:rPr lang="ru-RU" dirty="0" smtClean="0"/>
              <a:t>== (два знака</a:t>
            </a:r>
            <a:r>
              <a:rPr lang="en-US" dirty="0" smtClean="0"/>
              <a:t>; </a:t>
            </a:r>
            <a:r>
              <a:rPr lang="ru-RU" dirty="0" smtClean="0"/>
              <a:t>один знак – оператор присваивания)</a:t>
            </a:r>
          </a:p>
          <a:p>
            <a:r>
              <a:rPr lang="ru-RU" dirty="0" smtClean="0"/>
              <a:t>!= (не равно)</a:t>
            </a:r>
          </a:p>
          <a:p>
            <a:r>
              <a:rPr lang="ru-RU" dirty="0" smtClean="0"/>
              <a:t>строка1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dirty="0" smtClean="0"/>
              <a:t> </a:t>
            </a:r>
            <a:r>
              <a:rPr lang="ru-RU" dirty="0" smtClean="0"/>
              <a:t>строка2 (строка1 содержится в строке2)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"a" in s: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print("string contains letter 'a'")    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91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x != y: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print('Not equal')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password != '12345':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print('Wrong password!')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'xxx' in address: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print('This site is banned')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39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условие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оператор1 </a:t>
            </a:r>
            <a:r>
              <a:rPr lang="en-US" dirty="0" smtClean="0">
                <a:latin typeface="+mj-lt"/>
                <a:cs typeface="Courier New" pitchFamily="49" charset="0"/>
              </a:rPr>
              <a:t>#</a:t>
            </a:r>
            <a:r>
              <a:rPr lang="ru-RU" dirty="0" smtClean="0">
                <a:latin typeface="+mj-lt"/>
                <a:cs typeface="Courier New" pitchFamily="49" charset="0"/>
              </a:rPr>
              <a:t>выполняется, если условие истинно</a:t>
            </a:r>
          </a:p>
          <a:p>
            <a:pPr marL="0" indent="0">
              <a:buNone/>
            </a:pPr>
            <a:r>
              <a:rPr lang="ru-RU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оператор2 </a:t>
            </a:r>
            <a:r>
              <a:rPr lang="en-US" dirty="0">
                <a:cs typeface="Courier New" pitchFamily="49" charset="0"/>
              </a:rPr>
              <a:t>#</a:t>
            </a:r>
            <a:r>
              <a:rPr lang="ru-RU" dirty="0">
                <a:cs typeface="Courier New" pitchFamily="49" charset="0"/>
              </a:rPr>
              <a:t>выполняется, если условие </a:t>
            </a:r>
            <a:r>
              <a:rPr lang="ru-RU" dirty="0" smtClean="0">
                <a:cs typeface="Courier New" pitchFamily="49" charset="0"/>
              </a:rPr>
              <a:t>ложно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ru-RU" dirty="0" smtClean="0">
                <a:latin typeface="Courier New" pitchFamily="49" charset="0"/>
                <a:cs typeface="Courier New" pitchFamily="49" charset="0"/>
              </a:rPr>
              <a:t>оператор3 </a:t>
            </a:r>
            <a:r>
              <a:rPr lang="en-US" dirty="0">
                <a:cs typeface="Courier New" pitchFamily="49" charset="0"/>
              </a:rPr>
              <a:t>#</a:t>
            </a:r>
            <a:r>
              <a:rPr lang="ru-RU" dirty="0" smtClean="0">
                <a:cs typeface="Courier New" pitchFamily="49" charset="0"/>
              </a:rPr>
              <a:t>выполняется всегда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… else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83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x = 0:</a:t>
            </a:r>
          </a:p>
          <a:p>
            <a:pPr marL="0" indent="0">
              <a:buNone/>
            </a:pPr>
            <a:r>
              <a:rPr lang="en-US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('Can't divide by zero')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print(1/x)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'@' in email: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print('Sending email…')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print('Wrong address')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335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&gt; 0 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print('x is positive number')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&lt; 0 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print('x is negative number')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print('x is equal to zero')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Вложенные условия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34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ru-RU" dirty="0" smtClean="0"/>
              <a:t>– сокращение от </a:t>
            </a:r>
            <a:r>
              <a:rPr lang="en-US" dirty="0" smtClean="0"/>
              <a:t>"else: if"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 &gt; 0 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print('x is positive number')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x &lt; 0 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('x is negative number')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('x is equal to zero')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… </a:t>
            </a:r>
            <a:r>
              <a:rPr lang="en-US" dirty="0" err="1" smtClean="0"/>
              <a:t>elif</a:t>
            </a:r>
            <a:r>
              <a:rPr lang="en-US" dirty="0" smtClean="0"/>
              <a:t> … else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46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x &lt; 10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print('x is single digit')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 &lt; 100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print('x is two-digit')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 &lt; 1000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print('x is three-digit')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 &lt; 10000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print('x is four-digit')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print('x is VERY large')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09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895D1D" mc:Ignorable=""/>
      </a:dk2>
      <a:lt2>
        <a:srgbClr xmlns:mc="http://schemas.openxmlformats.org/markup-compatibility/2006" xmlns:a14="http://schemas.microsoft.com/office/drawing/2010/main" val="ECE9C6" mc:Ignorable=""/>
      </a:lt2>
      <a:accent1>
        <a:srgbClr xmlns:mc="http://schemas.openxmlformats.org/markup-compatibility/2006" xmlns:a14="http://schemas.microsoft.com/office/drawing/2010/main" val="873624" mc:Ignorable=""/>
      </a:accent1>
      <a:accent2>
        <a:srgbClr xmlns:mc="http://schemas.openxmlformats.org/markup-compatibility/2006" xmlns:a14="http://schemas.microsoft.com/office/drawing/2010/main" val="D6862D" mc:Ignorable=""/>
      </a:accent2>
      <a:accent3>
        <a:srgbClr xmlns:mc="http://schemas.openxmlformats.org/markup-compatibility/2006" xmlns:a14="http://schemas.microsoft.com/office/drawing/2010/main" val="D0BE40" mc:Ignorable=""/>
      </a:accent3>
      <a:accent4>
        <a:srgbClr xmlns:mc="http://schemas.openxmlformats.org/markup-compatibility/2006" xmlns:a14="http://schemas.microsoft.com/office/drawing/2010/main" val="877F6C" mc:Ignorable=""/>
      </a:accent4>
      <a:accent5>
        <a:srgbClr xmlns:mc="http://schemas.openxmlformats.org/markup-compatibility/2006" xmlns:a14="http://schemas.microsoft.com/office/drawing/2010/main" val="972109" mc:Ignorable=""/>
      </a:accent5>
      <a:accent6>
        <a:srgbClr xmlns:mc="http://schemas.openxmlformats.org/markup-compatibility/2006" xmlns:a14="http://schemas.microsoft.com/office/drawing/2010/main" val="AEB795" mc:Ignorable=""/>
      </a:accent6>
      <a:hlink>
        <a:srgbClr xmlns:mc="http://schemas.openxmlformats.org/markup-compatibility/2006" xmlns:a14="http://schemas.microsoft.com/office/drawing/2010/main" val="CC9900" mc:Ignorable=""/>
      </a:hlink>
      <a:folHlink>
        <a:srgbClr xmlns:mc="http://schemas.openxmlformats.org/markup-compatibility/2006" xmlns:a14="http://schemas.microsoft.com/office/drawing/2010/main" val="B2B2B2" mc:Ignorable="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xmlns:mc="http://schemas.openxmlformats.org/markup-compatibility/2006" xmlns:a14="http://schemas.microsoft.com/office/drawing/2010/main" val="000000" mc:Ignorable="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666</TotalTime>
  <Words>373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1_Твердый переплет</vt:lpstr>
      <vt:lpstr>Условный оператор (if) в языке Python3</vt:lpstr>
      <vt:lpstr>Простейшая форма</vt:lpstr>
      <vt:lpstr>Условия</vt:lpstr>
      <vt:lpstr>Примеры</vt:lpstr>
      <vt:lpstr>if … else</vt:lpstr>
      <vt:lpstr>Примеры</vt:lpstr>
      <vt:lpstr>Вложенные условия</vt:lpstr>
      <vt:lpstr>if … elif … else</vt:lpstr>
      <vt:lpstr>Пример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Целые числа (int) в языке Python3</dc:title>
  <dc:creator>Гуровиц</dc:creator>
  <cp:lastModifiedBy>Гуровиц</cp:lastModifiedBy>
  <cp:revision>9</cp:revision>
  <dcterms:created xsi:type="dcterms:W3CDTF">2010-09-12T06:41:15Z</dcterms:created>
  <dcterms:modified xsi:type="dcterms:W3CDTF">2010-09-19T14:14:52Z</dcterms:modified>
</cp:coreProperties>
</file>