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ECE9C6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ECE9C6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ECE9C6" mc:Ignorable="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xmlns:mc="http://schemas.openxmlformats.org/markup-compatibility/2006" xmlns:a14="http://schemas.microsoft.com/office/drawing/2010/main" val="ECE9C6" mc:Ignorable="">
                        <a:alpha val="60000"/>
                      </a:srgbClr>
                    </a:solidFill>
                  </a:ln>
                  <a:solidFill>
                    <a:srgbClr xmlns:mc="http://schemas.openxmlformats.org/markup-compatibility/2006" xmlns:a14="http://schemas.microsoft.com/office/drawing/2010/main" val="ECE9C6" mc:Ignorable="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xmlns:mc="http://schemas.openxmlformats.org/markup-compatibility/2006" xmlns:a14="http://schemas.microsoft.com/office/drawing/2010/main" val="000000" mc:Ignorable="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9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14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452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0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783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xmlns:mc="http://schemas.openxmlformats.org/markup-compatibility/2006" xmlns:a14="http://schemas.microsoft.com/office/drawing/2010/main" val="895D1D" mc:Ignorable="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435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28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2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xmlns:mc="http://schemas.openxmlformats.org/markup-compatibility/2006" xmlns:a14="http://schemas.microsoft.com/office/drawing/2010/main" val="FFFFFF" mc:Ignorable="">
              <a:shade val="85000"/>
            </a:srgbClr>
          </a:solidFill>
          <a:ln w="1905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65000" dist="50800" dir="12900000" kx="195000" ky="145000" algn="tl" rotWithShape="0">
              <a:srgbClr xmlns:mc="http://schemas.openxmlformats.org/markup-compatibility/2006" xmlns:a14="http://schemas.microsoft.com/office/drawing/2010/main" val="000000" mc:Ignorable="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xmlns:mc="http://schemas.openxmlformats.org/markup-compatibility/2006" xmlns:a14="http://schemas.microsoft.com/office/drawing/2010/main" val="969696" mc:Ignorable="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75CA3F-571C-4691-8295-CEFB73CE3E91}" type="datetimeFigureOut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15.09.2010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DABF232-0A12-4C04-BCE1-489336B4E04B}" type="slidenum">
              <a:rPr lang="ru-RU" smtClean="0">
                <a:solidFill>
                  <a:srgbClr xmlns:mc="http://schemas.openxmlformats.org/markup-compatibility/2006" xmlns:a14="http://schemas.microsoft.com/office/drawing/2010/main" val="895D1D" mc:Ignorable=""/>
                </a:solidFill>
              </a:rPr>
              <a:pPr/>
              <a:t>‹#›</a:t>
            </a:fld>
            <a:endParaRPr lang="ru-RU" dirty="0">
              <a:solidFill>
                <a:srgbClr xmlns:mc="http://schemas.openxmlformats.org/markup-compatibility/2006" xmlns:a14="http://schemas.microsoft.com/office/drawing/2010/main" val="895D1D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65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/>
              <a:t>Целые числа </a:t>
            </a:r>
            <a:r>
              <a:rPr lang="en-US" sz="6600" dirty="0" smtClean="0"/>
              <a:t>(</a:t>
            </a:r>
            <a:r>
              <a:rPr lang="en-US" sz="6600" dirty="0" err="1" smtClean="0"/>
              <a:t>int</a:t>
            </a:r>
            <a:r>
              <a:rPr lang="en-US" sz="6600" dirty="0" smtClean="0"/>
              <a:t>)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3600" dirty="0"/>
              <a:t>в языке </a:t>
            </a:r>
            <a:r>
              <a:rPr lang="en-US" sz="3600" dirty="0" smtClean="0"/>
              <a:t>Python</a:t>
            </a:r>
            <a:r>
              <a:rPr lang="ru-RU" sz="3600" dirty="0" smtClean="0"/>
              <a:t>3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800" i="1" dirty="0" smtClean="0"/>
          </a:p>
          <a:p>
            <a:r>
              <a:rPr lang="ru-RU" sz="2800" i="1" dirty="0" smtClean="0"/>
              <a:t>В. М. Гуровиц,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gurovic@gmail.com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 = -5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(input()) #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Вводим 5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("3"+"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 - 2) * y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z)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Арифметические операции: + - * </a:t>
            </a:r>
            <a:r>
              <a:rPr lang="en-US" dirty="0" smtClean="0"/>
              <a:t>/ </a:t>
            </a:r>
            <a:endParaRPr lang="ru-RU" dirty="0" smtClean="0"/>
          </a:p>
          <a:p>
            <a:r>
              <a:rPr lang="ru-RU" dirty="0" smtClean="0"/>
              <a:t>Возведение в степень: **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print(2**100)</a:t>
            </a:r>
          </a:p>
          <a:p>
            <a:pPr marL="0" indent="0">
              <a:buNone/>
            </a:pPr>
            <a:r>
              <a:rPr lang="ru-RU" b="1" dirty="0">
                <a:latin typeface="Courier New" pitchFamily="49" charset="0"/>
                <a:cs typeface="Courier New" pitchFamily="49" charset="0"/>
              </a:rPr>
              <a:t>1267650600228229401496703205376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Порядок действий – как в математике</a:t>
            </a:r>
          </a:p>
          <a:p>
            <a:r>
              <a:rPr lang="ru-RU" dirty="0" smtClean="0"/>
              <a:t>Круглые скобки</a:t>
            </a:r>
            <a:endParaRPr lang="en-US" dirty="0" smtClean="0"/>
          </a:p>
          <a:p>
            <a:r>
              <a:rPr lang="ru-RU" dirty="0" smtClean="0"/>
              <a:t>Целые числа могут быть сколь угодно </a:t>
            </a:r>
            <a:r>
              <a:rPr lang="ru-RU" dirty="0" smtClean="0"/>
              <a:t>большими</a:t>
            </a:r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abs(x)</a:t>
            </a:r>
            <a:r>
              <a:rPr lang="en-US" dirty="0" smtClean="0"/>
              <a:t> – </a:t>
            </a:r>
            <a:r>
              <a:rPr lang="ru-RU" dirty="0" smtClean="0"/>
              <a:t>модуль 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Ввод, вывод, арифметические операции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5532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print(5/2)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результат – вещественное число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2.5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print(1/3) 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Округление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0.333333333333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print(5 // 2)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print(5 % 2)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print(1/0)</a:t>
            </a:r>
          </a:p>
          <a:p>
            <a:pPr marL="0" indent="0">
              <a:buNone/>
            </a:pPr>
            <a:r>
              <a:rPr lang="en-US" sz="2200" b="1" dirty="0" err="1"/>
              <a:t>builtins.ZeroDivisionError</a:t>
            </a:r>
            <a:r>
              <a:rPr lang="en-US" sz="2200" b="1" dirty="0"/>
              <a:t>: </a:t>
            </a:r>
            <a:r>
              <a:rPr lang="en-US" sz="2200" b="1" dirty="0" err="1"/>
              <a:t>int</a:t>
            </a:r>
            <a:r>
              <a:rPr lang="en-US" sz="2200" b="1" dirty="0"/>
              <a:t> division or modulo by zero</a:t>
            </a:r>
            <a:endParaRPr lang="ru-RU" sz="2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</a:t>
            </a:r>
            <a:r>
              <a:rPr lang="ru-RU" dirty="0" smtClean="0"/>
              <a:t>еление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7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= 1</a:t>
            </a:r>
          </a:p>
          <a:p>
            <a:r>
              <a:rPr lang="en-US" dirty="0" smtClean="0"/>
              <a:t>y = x + 1</a:t>
            </a:r>
          </a:p>
          <a:p>
            <a:r>
              <a:rPr lang="en-US" dirty="0" smtClean="0"/>
              <a:t>y = y + 1</a:t>
            </a:r>
          </a:p>
          <a:p>
            <a:r>
              <a:rPr lang="ru-RU" dirty="0" smtClean="0"/>
              <a:t>Сокращённая версия</a:t>
            </a:r>
            <a:r>
              <a:rPr lang="en-US" dirty="0" smtClean="0"/>
              <a:t>:</a:t>
            </a:r>
          </a:p>
          <a:p>
            <a:r>
              <a:rPr lang="en-US" dirty="0" smtClean="0"/>
              <a:t>y += 1</a:t>
            </a:r>
          </a:p>
          <a:p>
            <a:r>
              <a:rPr lang="en-US" dirty="0" smtClean="0"/>
              <a:t>y **= 2</a:t>
            </a:r>
          </a:p>
          <a:p>
            <a:r>
              <a:rPr lang="en-US" dirty="0" smtClean="0"/>
              <a:t>x = y = z = 0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присваивания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62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Сравнение</a:t>
            </a:r>
          </a:p>
          <a:p>
            <a:r>
              <a:rPr lang="ru-RU" dirty="0" smtClean="0"/>
              <a:t>Битовые операции</a:t>
            </a:r>
          </a:p>
          <a:p>
            <a:r>
              <a:rPr lang="en-US" dirty="0" err="1" smtClean="0"/>
              <a:t>divmod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), </a:t>
            </a:r>
            <a:r>
              <a:rPr lang="en-US" dirty="0" err="1" smtClean="0"/>
              <a:t>pow</a:t>
            </a:r>
            <a:r>
              <a:rPr lang="en-US" dirty="0" smtClean="0"/>
              <a:t>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r>
              <a:rPr lang="ru-RU" sz="2300" dirty="0" smtClean="0"/>
              <a:t>как на самом деле работают конструкции типа </a:t>
            </a:r>
            <a:r>
              <a:rPr lang="en-US" sz="2300" dirty="0" smtClean="0"/>
              <a:t>a = b = 0</a:t>
            </a:r>
            <a:endParaRPr lang="ru-RU" sz="2300" dirty="0" smtClean="0"/>
          </a:p>
          <a:p>
            <a:endParaRPr lang="ru-RU" sz="2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осталось </a:t>
            </a:r>
            <a:r>
              <a:rPr lang="en-US" dirty="0" smtClean="0"/>
              <a:t>"</a:t>
            </a:r>
            <a:r>
              <a:rPr lang="ru-RU" dirty="0" smtClean="0"/>
              <a:t>за кадром</a:t>
            </a:r>
            <a:r>
              <a:rPr lang="en-US" dirty="0" smtClean="0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91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895D1D" mc:Ignorable=""/>
      </a:dk2>
      <a:lt2>
        <a:srgbClr xmlns:mc="http://schemas.openxmlformats.org/markup-compatibility/2006" xmlns:a14="http://schemas.microsoft.com/office/drawing/2010/main" val="ECE9C6" mc:Ignorable=""/>
      </a:lt2>
      <a:accent1>
        <a:srgbClr xmlns:mc="http://schemas.openxmlformats.org/markup-compatibility/2006" xmlns:a14="http://schemas.microsoft.com/office/drawing/2010/main" val="873624" mc:Ignorable=""/>
      </a:accent1>
      <a:accent2>
        <a:srgbClr xmlns:mc="http://schemas.openxmlformats.org/markup-compatibility/2006" xmlns:a14="http://schemas.microsoft.com/office/drawing/2010/main" val="D6862D" mc:Ignorable=""/>
      </a:accent2>
      <a:accent3>
        <a:srgbClr xmlns:mc="http://schemas.openxmlformats.org/markup-compatibility/2006" xmlns:a14="http://schemas.microsoft.com/office/drawing/2010/main" val="D0BE40" mc:Ignorable=""/>
      </a:accent3>
      <a:accent4>
        <a:srgbClr xmlns:mc="http://schemas.openxmlformats.org/markup-compatibility/2006" xmlns:a14="http://schemas.microsoft.com/office/drawing/2010/main" val="877F6C" mc:Ignorable=""/>
      </a:accent4>
      <a:accent5>
        <a:srgbClr xmlns:mc="http://schemas.openxmlformats.org/markup-compatibility/2006" xmlns:a14="http://schemas.microsoft.com/office/drawing/2010/main" val="972109" mc:Ignorable=""/>
      </a:accent5>
      <a:accent6>
        <a:srgbClr xmlns:mc="http://schemas.openxmlformats.org/markup-compatibility/2006" xmlns:a14="http://schemas.microsoft.com/office/drawing/2010/main" val="AEB795" mc:Ignorable=""/>
      </a:accent6>
      <a:hlink>
        <a:srgbClr xmlns:mc="http://schemas.openxmlformats.org/markup-compatibility/2006" xmlns:a14="http://schemas.microsoft.com/office/drawing/2010/main" val="CC9900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xmlns:mc="http://schemas.openxmlformats.org/markup-compatibility/2006" xmlns:a14="http://schemas.microsoft.com/office/drawing/2010/main" val="000000" mc:Ignorable="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xmlns:mc="http://schemas.openxmlformats.org/markup-compatibility/2006" xmlns:a14="http://schemas.microsoft.com/office/drawing/2010/main" val="000000" mc:Ignorable="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640</TotalTime>
  <Words>179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1_Твердый переплет</vt:lpstr>
      <vt:lpstr>Целые числа (int) в языке Python3</vt:lpstr>
      <vt:lpstr>Ввод, вывод, арифметические операции</vt:lpstr>
      <vt:lpstr>Деление</vt:lpstr>
      <vt:lpstr>Оператор присваивания</vt:lpstr>
      <vt:lpstr>Что осталось "за кадром"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Целые числа (int) в языке Python3</dc:title>
  <dc:creator>Гуровиц</dc:creator>
  <cp:lastModifiedBy>Гуровиц</cp:lastModifiedBy>
  <cp:revision>4</cp:revision>
  <dcterms:created xsi:type="dcterms:W3CDTF">2010-09-12T06:41:15Z</dcterms:created>
  <dcterms:modified xsi:type="dcterms:W3CDTF">2010-09-15T07:35:38Z</dcterms:modified>
</cp:coreProperties>
</file>