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94737" autoAdjust="0"/>
  </p:normalViewPr>
  <p:slideViewPr>
    <p:cSldViewPr>
      <p:cViewPr varScale="1">
        <p:scale>
          <a:sx n="56" d="100"/>
          <a:sy n="56" d="100"/>
        </p:scale>
        <p:origin x="-1094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675CA3F-571C-4691-8295-CEFB73CE3E91}" type="datetimeFigureOut">
              <a:rPr lang="ru-RU" smtClean="0">
                <a:solidFill>
                  <a:srgbClr val="ECE9C6"/>
                </a:solidFill>
              </a:rPr>
              <a:pPr/>
              <a:t>09.10.2013</a:t>
            </a:fld>
            <a:endParaRPr lang="ru-RU" dirty="0">
              <a:solidFill>
                <a:srgbClr val="ECE9C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 dirty="0">
              <a:solidFill>
                <a:srgbClr val="ECE9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ABF232-0A12-4C04-BCE1-489336B4E04B}" type="slidenum">
              <a:rPr lang="ru-RU" smtClean="0">
                <a:solidFill>
                  <a:srgbClr val="ECE9C6"/>
                </a:solidFill>
              </a:rPr>
              <a:pPr/>
              <a:t>‹#›</a:t>
            </a:fld>
            <a:endParaRPr lang="ru-RU" dirty="0">
              <a:solidFill>
                <a:srgbClr val="ECE9C6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rgbClr val="ECE9C6">
                        <a:alpha val="60000"/>
                      </a:srgbClr>
                    </a:solidFill>
                  </a:ln>
                  <a:solidFill>
                    <a:srgbClr val="ECE9C6">
                      <a:lumMod val="90000"/>
                    </a:srgb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1271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val="895D1D"/>
                </a:solidFill>
              </a:rPr>
              <a:pPr/>
              <a:t>09.10.2013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 dirty="0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53924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val="895D1D"/>
                </a:solidFill>
              </a:rPr>
              <a:pPr/>
              <a:t>09.10.2013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 dirty="0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86147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val="895D1D"/>
                </a:solidFill>
              </a:rPr>
              <a:pPr/>
              <a:t>09.10.2013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745263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val="895D1D"/>
                </a:solidFill>
              </a:rPr>
              <a:pPr/>
              <a:t>09.10.2013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1800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val="895D1D"/>
                </a:solidFill>
              </a:rPr>
              <a:pPr/>
              <a:t>09.10.2013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27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val="895D1D"/>
                </a:solidFill>
              </a:rPr>
              <a:pPr/>
              <a:t>09.10.2013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 dirty="0">
              <a:solidFill>
                <a:srgbClr val="895D1D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87839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val="895D1D"/>
                </a:solidFill>
              </a:rPr>
              <a:pPr/>
              <a:t>09.10.2013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 dirty="0">
              <a:solidFill>
                <a:srgbClr val="895D1D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14357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val="895D1D"/>
                </a:solidFill>
              </a:rPr>
              <a:pPr/>
              <a:t>09.10.2013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286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val="895D1D"/>
                </a:solidFill>
              </a:rPr>
              <a:pPr/>
              <a:t>09.10.2013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725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val="895D1D"/>
                </a:solidFill>
              </a:rPr>
              <a:pPr/>
              <a:t>09.10.2013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767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675CA3F-571C-4691-8295-CEFB73CE3E91}" type="datetimeFigureOut">
              <a:rPr lang="ru-RU" smtClean="0">
                <a:solidFill>
                  <a:srgbClr val="895D1D"/>
                </a:solidFill>
              </a:rPr>
              <a:pPr/>
              <a:t>09.10.2013</a:t>
            </a:fld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DABF232-0A12-4C04-BCE1-489336B4E04B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654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 dirty="0" smtClean="0"/>
              <a:t>Списки (</a:t>
            </a:r>
            <a:r>
              <a:rPr lang="en-US" sz="4000" dirty="0" smtClean="0"/>
              <a:t>list)</a:t>
            </a:r>
            <a:r>
              <a:rPr lang="ru-RU" sz="8000" dirty="0" smtClean="0"/>
              <a:t/>
            </a:r>
            <a:br>
              <a:rPr lang="ru-RU" sz="8000" dirty="0" smtClean="0"/>
            </a:br>
            <a:r>
              <a:rPr lang="ru-RU" sz="3200" dirty="0"/>
              <a:t>в языке </a:t>
            </a:r>
            <a:r>
              <a:rPr lang="en-US" sz="3200" dirty="0" smtClean="0"/>
              <a:t>Python</a:t>
            </a:r>
            <a:r>
              <a:rPr lang="ru-RU" sz="3200" dirty="0" smtClean="0"/>
              <a:t>3</a:t>
            </a:r>
            <a:endParaRPr lang="ru-RU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sz="2800" i="1" dirty="0" smtClean="0"/>
          </a:p>
          <a:p>
            <a:r>
              <a:rPr lang="ru-RU" sz="2800" i="1" dirty="0" smtClean="0"/>
              <a:t>В. М. Гуровиц,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gurovic@gmail.com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6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49302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"".join(["</a:t>
            </a:r>
            <a:r>
              <a:rPr lang="en-US" dirty="0" err="1" smtClean="0"/>
              <a:t>a","b","c</a:t>
            </a:r>
            <a:r>
              <a:rPr lang="en-US" dirty="0" smtClean="0"/>
              <a:t>"])</a:t>
            </a:r>
          </a:p>
          <a:p>
            <a:pPr marL="0" indent="0">
              <a:buNone/>
            </a:pPr>
            <a:r>
              <a:rPr lang="en-US" b="1" dirty="0" err="1" smtClean="0"/>
              <a:t>abc</a:t>
            </a: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 smtClean="0"/>
              <a:t>"  ".</a:t>
            </a:r>
            <a:r>
              <a:rPr lang="en-US" dirty="0"/>
              <a:t>join(["</a:t>
            </a:r>
            <a:r>
              <a:rPr lang="en-US" dirty="0" err="1"/>
              <a:t>a","b","c</a:t>
            </a:r>
            <a:r>
              <a:rPr lang="en-US" dirty="0" smtClean="0"/>
              <a:t>"])</a:t>
            </a:r>
          </a:p>
          <a:p>
            <a:pPr marL="0" indent="0">
              <a:buNone/>
            </a:pPr>
            <a:r>
              <a:rPr lang="en-US" b="1" dirty="0" smtClean="0"/>
              <a:t>a  </a:t>
            </a:r>
            <a:r>
              <a:rPr lang="en-US" b="1" dirty="0"/>
              <a:t>b  </a:t>
            </a:r>
            <a:r>
              <a:rPr lang="en-US" b="1" dirty="0" smtClean="0"/>
              <a:t>c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",</a:t>
            </a:r>
            <a:r>
              <a:rPr lang="ru-RU" dirty="0" smtClean="0"/>
              <a:t> </a:t>
            </a:r>
            <a:r>
              <a:rPr lang="en-US" dirty="0" smtClean="0"/>
              <a:t>".</a:t>
            </a:r>
            <a:r>
              <a:rPr lang="en-US" dirty="0"/>
              <a:t>join(["a","</a:t>
            </a:r>
            <a:r>
              <a:rPr lang="en-US" dirty="0" smtClean="0"/>
              <a:t>bb","</a:t>
            </a:r>
            <a:r>
              <a:rPr lang="en-US" dirty="0" err="1" smtClean="0"/>
              <a:t>cccc</a:t>
            </a:r>
            <a:r>
              <a:rPr lang="en-US" dirty="0" smtClean="0"/>
              <a:t>"])</a:t>
            </a:r>
            <a:endParaRPr lang="en-US" dirty="0"/>
          </a:p>
          <a:p>
            <a:pPr marL="0" indent="0">
              <a:buNone/>
            </a:pPr>
            <a:r>
              <a:rPr lang="en-US" b="1" dirty="0" smtClean="0"/>
              <a:t>a,</a:t>
            </a:r>
            <a:r>
              <a:rPr lang="ru-RU" b="1" dirty="0" smtClean="0"/>
              <a:t> </a:t>
            </a:r>
            <a:r>
              <a:rPr lang="en-US" b="1" dirty="0" smtClean="0"/>
              <a:t>bb,</a:t>
            </a:r>
            <a:r>
              <a:rPr lang="ru-RU" b="1" dirty="0" smtClean="0"/>
              <a:t> </a:t>
            </a:r>
            <a:r>
              <a:rPr lang="en-US" b="1" dirty="0" err="1" smtClean="0"/>
              <a:t>cccc</a:t>
            </a: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/>
              <a:t>"...".join(["</a:t>
            </a:r>
            <a:r>
              <a:rPr lang="en-US" dirty="0" err="1"/>
              <a:t>aa</a:t>
            </a:r>
            <a:r>
              <a:rPr lang="en-US" dirty="0"/>
              <a:t>","</a:t>
            </a:r>
            <a:r>
              <a:rPr lang="en-US" dirty="0" err="1"/>
              <a:t>bb","cc</a:t>
            </a:r>
            <a:r>
              <a:rPr lang="en-US" dirty="0"/>
              <a:t>"])</a:t>
            </a:r>
          </a:p>
          <a:p>
            <a:pPr marL="0" indent="0">
              <a:buNone/>
            </a:pPr>
            <a:r>
              <a:rPr lang="en-US" b="1" dirty="0" err="1" smtClean="0"/>
              <a:t>aa</a:t>
            </a:r>
            <a:r>
              <a:rPr lang="en-US" b="1" dirty="0"/>
              <a:t>...bb...</a:t>
            </a:r>
            <a:r>
              <a:rPr lang="en-US" b="1" dirty="0" smtClean="0"/>
              <a:t>cc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en-US" dirty="0" smtClean="0"/>
              <a:t>"</a:t>
            </a:r>
            <a:r>
              <a:rPr lang="ru-RU" dirty="0" smtClean="0"/>
              <a:t> </a:t>
            </a:r>
            <a:r>
              <a:rPr lang="en-US" dirty="0" smtClean="0"/>
              <a:t>".join(map(</a:t>
            </a:r>
            <a:r>
              <a:rPr lang="en-US" dirty="0" err="1" smtClean="0"/>
              <a:t>str</a:t>
            </a:r>
            <a:r>
              <a:rPr lang="en-US" dirty="0" smtClean="0"/>
              <a:t>, [1, 2, 3])</a:t>
            </a:r>
            <a:endParaRPr lang="en-US" dirty="0"/>
          </a:p>
          <a:p>
            <a:pPr marL="0" indent="0">
              <a:buNone/>
            </a:pPr>
            <a:r>
              <a:rPr lang="en-US" b="1" dirty="0" smtClean="0"/>
              <a:t>1 2 3</a:t>
            </a:r>
            <a:endParaRPr lang="ru-RU" b="1" dirty="0"/>
          </a:p>
          <a:p>
            <a:pPr marL="0" indent="0">
              <a:buNone/>
            </a:pP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</a:t>
            </a:r>
            <a:r>
              <a:rPr lang="ru-RU" dirty="0"/>
              <a:t>→ </a:t>
            </a:r>
            <a:r>
              <a:rPr lang="ru-RU" dirty="0" smtClean="0"/>
              <a:t>Строка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230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104" end="1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133" end="1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147" end="1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176" end="1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print(sum(list(map(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int,input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().split()))))</a:t>
            </a: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a =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list(map(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int,input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().split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()))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print(max(a), min(a), sum(a)/len(a))</a:t>
            </a: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a = list(input().split())</a:t>
            </a:r>
          </a:p>
          <a:p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a.sort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print(a)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a = list(map(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ru-RU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))</a:t>
            </a:r>
          </a:p>
          <a:p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a.sort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print(a)</a:t>
            </a:r>
            <a:endParaRPr lang="ru-RU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5392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a = list(map(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int,input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().split()))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if 1 in a: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print(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a.index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(1))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else: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print('Not found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')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endParaRPr lang="ru-RU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a = list(map(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int,input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().split()))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print(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a.index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(1))</a:t>
            </a:r>
          </a:p>
          <a:p>
            <a:pPr marL="0" indent="0">
              <a:buNone/>
            </a:pPr>
            <a:r>
              <a:rPr lang="ru-RU" dirty="0" smtClean="0">
                <a:latin typeface="Courier New" pitchFamily="49" charset="0"/>
                <a:cs typeface="Courier New" pitchFamily="49" charset="0"/>
              </a:rPr>
              <a:t>2 3 4</a:t>
            </a:r>
          </a:p>
          <a:p>
            <a:pPr marL="0" indent="0">
              <a:buNone/>
            </a:pPr>
            <a:r>
              <a:rPr lang="en-US" b="1" dirty="0" err="1">
                <a:cs typeface="Courier New" pitchFamily="49" charset="0"/>
              </a:rPr>
              <a:t>builtins.ValueError</a:t>
            </a:r>
            <a:r>
              <a:rPr lang="en-US" b="1" dirty="0">
                <a:cs typeface="Courier New" pitchFamily="49" charset="0"/>
              </a:rPr>
              <a:t>: </a:t>
            </a:r>
            <a:r>
              <a:rPr lang="en-US" b="1" dirty="0" err="1">
                <a:cs typeface="Courier New" pitchFamily="49" charset="0"/>
              </a:rPr>
              <a:t>list.index</a:t>
            </a:r>
            <a:r>
              <a:rPr lang="en-US" b="1" dirty="0">
                <a:cs typeface="Courier New" pitchFamily="49" charset="0"/>
              </a:rPr>
              <a:t>(x): x not in list</a:t>
            </a:r>
            <a:endParaRPr lang="ru-RU" b="1" dirty="0">
              <a:cs typeface="Courier New" pitchFamily="49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4771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a = list(map(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int,input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().split()))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a[1::2]=[0]*(len(a)//2)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print(a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endParaRPr lang="ru-RU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a = list(map(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int,input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().split()))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a[::2] = a[1::2]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print(a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dirty="0" smtClean="0">
                <a:latin typeface="Courier New" pitchFamily="49" charset="0"/>
                <a:cs typeface="Courier New" pitchFamily="49" charset="0"/>
              </a:rPr>
              <a:t>1 2 3 4 5 6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[2, 2, 4, 4, 6, 6]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1 2 3 4 5</a:t>
            </a:r>
          </a:p>
          <a:p>
            <a:pPr marL="0" indent="0">
              <a:buNone/>
            </a:pPr>
            <a:r>
              <a:rPr lang="en-US" b="1" dirty="0" err="1">
                <a:latin typeface="+mj-lt"/>
                <a:cs typeface="Courier New" pitchFamily="49" charset="0"/>
              </a:rPr>
              <a:t>builtins.ValueError</a:t>
            </a:r>
            <a:r>
              <a:rPr lang="en-US" b="1" dirty="0">
                <a:latin typeface="+mj-lt"/>
                <a:cs typeface="Courier New" pitchFamily="49" charset="0"/>
              </a:rPr>
              <a:t>: attempt to assign sequence of size 2 to extended slice of size 3</a:t>
            </a:r>
            <a:endParaRPr lang="ru-RU" b="1" dirty="0" smtClean="0">
              <a:latin typeface="+mj-lt"/>
              <a:cs typeface="Courier New" pitchFamily="49" charset="0"/>
            </a:endParaRPr>
          </a:p>
          <a:p>
            <a:endParaRPr lang="ru-RU" dirty="0">
              <a:latin typeface="Courier New" pitchFamily="49" charset="0"/>
              <a:cs typeface="Courier New" pitchFamily="49" charset="0"/>
            </a:endParaRPr>
          </a:p>
          <a:p>
            <a:endParaRPr lang="ru-RU" dirty="0">
              <a:latin typeface="Courier New" pitchFamily="49" charset="0"/>
              <a:cs typeface="Courier New" pitchFamily="49" charset="0"/>
            </a:endParaRPr>
          </a:p>
          <a:p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1013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a = list(input().split())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a.sort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print(" ".join(a))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  <a:p>
            <a:endParaRPr lang="ru-RU" dirty="0" smtClean="0"/>
          </a:p>
          <a:p>
            <a:endParaRPr lang="ru-RU" dirty="0" smtClean="0"/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a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 list(map(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input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().split()))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a.sort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a = list(map(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print(" ".join(a))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8564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1728379"/>
              </p:ext>
            </p:extLst>
          </p:nvPr>
        </p:nvGraphicFramePr>
        <p:xfrm>
          <a:off x="698500" y="2247900"/>
          <a:ext cx="7746999" cy="422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2333"/>
                <a:gridCol w="2582333"/>
                <a:gridCol w="2582333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Список</a:t>
                      </a:r>
                      <a:r>
                        <a:rPr lang="ru-RU" baseline="0" dirty="0" smtClean="0"/>
                        <a:t> (</a:t>
                      </a:r>
                      <a:r>
                        <a:rPr lang="en-US" baseline="0" dirty="0" smtClean="0"/>
                        <a:t>list)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Строка(</a:t>
                      </a:r>
                      <a:r>
                        <a:rPr lang="en-US" dirty="0" smtClean="0"/>
                        <a:t>string)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Явное</a:t>
                      </a:r>
                      <a:r>
                        <a:rPr lang="ru-RU" baseline="0" dirty="0" smtClean="0"/>
                        <a:t> задание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[1,</a:t>
                      </a:r>
                      <a:r>
                        <a:rPr lang="en-US" baseline="0" dirty="0" smtClean="0"/>
                        <a:t> 2, 5, 27, -3]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"My</a:t>
                      </a:r>
                      <a:r>
                        <a:rPr lang="en-US" baseline="0" dirty="0" smtClean="0"/>
                        <a:t> string"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Присваивание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</a:t>
                      </a:r>
                      <a:r>
                        <a:rPr lang="en-US" baseline="0" dirty="0" smtClean="0"/>
                        <a:t> = </a:t>
                      </a:r>
                      <a:r>
                        <a:rPr lang="en-US" dirty="0" smtClean="0"/>
                        <a:t>[1,</a:t>
                      </a:r>
                      <a:r>
                        <a:rPr lang="en-US" baseline="0" dirty="0" smtClean="0"/>
                        <a:t> 2, 5, 27, -3]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 = "My</a:t>
                      </a:r>
                      <a:r>
                        <a:rPr lang="en-US" baseline="0" dirty="0" smtClean="0"/>
                        <a:t> string"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Вывод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print(s, [7, 6, 5])</a:t>
                      </a:r>
                    </a:p>
                    <a:p>
                      <a:r>
                        <a:rPr lang="en-US" b="1" dirty="0" smtClean="0"/>
                        <a:t>[1,</a:t>
                      </a:r>
                      <a:r>
                        <a:rPr lang="en-US" b="1" baseline="0" dirty="0" smtClean="0"/>
                        <a:t> 2, 5, 27, -3] [7, 6, 5]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print(s, '</a:t>
                      </a:r>
                      <a:r>
                        <a:rPr lang="en-US" b="0" dirty="0" err="1" smtClean="0"/>
                        <a:t>aaa</a:t>
                      </a:r>
                      <a:r>
                        <a:rPr lang="en-US" b="0" dirty="0" smtClean="0"/>
                        <a:t>')</a:t>
                      </a:r>
                    </a:p>
                    <a:p>
                      <a:r>
                        <a:rPr lang="en-US" b="1" dirty="0" smtClean="0"/>
                        <a:t>My</a:t>
                      </a:r>
                      <a:r>
                        <a:rPr lang="en-US" b="1" baseline="0" dirty="0" smtClean="0"/>
                        <a:t> string </a:t>
                      </a:r>
                      <a:r>
                        <a:rPr lang="en-US" b="1" baseline="0" dirty="0" err="1" smtClean="0"/>
                        <a:t>aaa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Обращение</a:t>
                      </a:r>
                      <a:r>
                        <a:rPr lang="ru-RU" baseline="0" dirty="0" smtClean="0"/>
                        <a:t> по индексу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print(s[0],</a:t>
                      </a:r>
                      <a:r>
                        <a:rPr lang="en-US" baseline="0" dirty="0" smtClean="0"/>
                        <a:t> s[-1])</a:t>
                      </a:r>
                    </a:p>
                    <a:p>
                      <a:r>
                        <a:rPr lang="en-US" b="1" baseline="0" dirty="0" smtClean="0"/>
                        <a:t>1 –3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print(s[0], s[-1])</a:t>
                      </a:r>
                    </a:p>
                    <a:p>
                      <a:r>
                        <a:rPr lang="en-US" b="1" dirty="0" smtClean="0"/>
                        <a:t>M g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Срезы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print(s[1:3])</a:t>
                      </a:r>
                    </a:p>
                    <a:p>
                      <a:r>
                        <a:rPr lang="en-US" b="1" dirty="0" smtClean="0"/>
                        <a:t>[2, 5]</a:t>
                      </a:r>
                    </a:p>
                    <a:p>
                      <a:r>
                        <a:rPr lang="en-US" b="0" dirty="0" smtClean="0"/>
                        <a:t>print(s[3::-2])</a:t>
                      </a:r>
                    </a:p>
                    <a:p>
                      <a:r>
                        <a:rPr lang="en-US" b="1" dirty="0" smtClean="0"/>
                        <a:t>[27, 2]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print(s[1:4])</a:t>
                      </a:r>
                    </a:p>
                    <a:p>
                      <a:r>
                        <a:rPr lang="en-US" b="1" dirty="0" smtClean="0"/>
                        <a:t>y</a:t>
                      </a:r>
                      <a:r>
                        <a:rPr lang="en-US" b="1" baseline="0" dirty="0" smtClean="0"/>
                        <a:t> s</a:t>
                      </a:r>
                    </a:p>
                    <a:p>
                      <a:r>
                        <a:rPr lang="en-US" b="0" baseline="0" dirty="0" smtClean="0"/>
                        <a:t>print(s[3::-2])</a:t>
                      </a:r>
                    </a:p>
                    <a:p>
                      <a:r>
                        <a:rPr lang="en-US" b="1" baseline="0" dirty="0" err="1" smtClean="0"/>
                        <a:t>sy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Длина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print(len(s))</a:t>
                      </a:r>
                    </a:p>
                    <a:p>
                      <a:r>
                        <a:rPr lang="en-US" b="1" dirty="0" smtClean="0"/>
                        <a:t>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print(len(s))</a:t>
                      </a:r>
                    </a:p>
                    <a:p>
                      <a:r>
                        <a:rPr lang="en-US" b="1" dirty="0" smtClean="0"/>
                        <a:t>9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 похожи на строки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330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 похожи на строки</a:t>
            </a:r>
            <a:endParaRPr lang="ru-RU" dirty="0"/>
          </a:p>
        </p:txBody>
      </p:sp>
      <p:graphicFrame>
        <p:nvGraphicFramePr>
          <p:cNvPr id="4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6312368"/>
              </p:ext>
            </p:extLst>
          </p:nvPr>
        </p:nvGraphicFramePr>
        <p:xfrm>
          <a:off x="698500" y="2247900"/>
          <a:ext cx="7746999" cy="450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3340"/>
                <a:gridCol w="2592288"/>
                <a:gridCol w="2721371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Список</a:t>
                      </a:r>
                      <a:r>
                        <a:rPr lang="ru-RU" baseline="0" dirty="0" smtClean="0"/>
                        <a:t> (</a:t>
                      </a:r>
                      <a:r>
                        <a:rPr lang="en-US" baseline="0" dirty="0" smtClean="0"/>
                        <a:t>list)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Строка(</a:t>
                      </a:r>
                      <a:r>
                        <a:rPr lang="en-US" dirty="0" smtClean="0"/>
                        <a:t>string)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Пустой</a:t>
                      </a:r>
                      <a:r>
                        <a:rPr lang="ru-RU" baseline="0" dirty="0" smtClean="0"/>
                        <a:t> список</a:t>
                      </a:r>
                      <a:r>
                        <a:rPr lang="en-US" baseline="0" dirty="0" smtClean="0"/>
                        <a:t>/</a:t>
                      </a:r>
                      <a:r>
                        <a:rPr lang="ru-RU" baseline="0" dirty="0" smtClean="0"/>
                        <a:t>строка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 = []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 = ""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Сложение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s = [1, 2] + [5, 7, 8]</a:t>
                      </a:r>
                    </a:p>
                    <a:p>
                      <a:r>
                        <a:rPr lang="en-US" b="1" baseline="0" dirty="0" smtClean="0"/>
                        <a:t>[1, 2, 5, 7, 8]</a:t>
                      </a:r>
                      <a:endParaRPr lang="ru-RU" b="1" baseline="0" dirty="0" smtClean="0"/>
                    </a:p>
                    <a:p>
                      <a:r>
                        <a:rPr lang="en-US" b="0" baseline="0" dirty="0" smtClean="0"/>
                        <a:t>s = s + [5]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[1, 2, 5, 7, 8, 5]</a:t>
                      </a:r>
                      <a:endParaRPr lang="ru-RU" b="1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 = '</a:t>
                      </a:r>
                      <a:r>
                        <a:rPr lang="en-US" dirty="0" err="1" smtClean="0"/>
                        <a:t>aaa</a:t>
                      </a:r>
                      <a:r>
                        <a:rPr lang="en-US" dirty="0" smtClean="0"/>
                        <a:t>'</a:t>
                      </a:r>
                      <a:r>
                        <a:rPr lang="en-US" baseline="0" dirty="0" smtClean="0"/>
                        <a:t> + "</a:t>
                      </a:r>
                      <a:r>
                        <a:rPr lang="en-US" baseline="0" dirty="0" err="1" smtClean="0"/>
                        <a:t>bbb</a:t>
                      </a:r>
                      <a:r>
                        <a:rPr lang="en-US" baseline="0" dirty="0" smtClean="0"/>
                        <a:t>"</a:t>
                      </a:r>
                    </a:p>
                    <a:p>
                      <a:r>
                        <a:rPr lang="en-US" b="1" baseline="0" dirty="0" err="1" smtClean="0"/>
                        <a:t>aaabbb</a:t>
                      </a:r>
                      <a:endParaRPr lang="en-US" b="1" baseline="0" dirty="0" smtClean="0"/>
                    </a:p>
                    <a:p>
                      <a:r>
                        <a:rPr lang="en-US" baseline="0" dirty="0" smtClean="0"/>
                        <a:t>s = s + 'c'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err="1" smtClean="0"/>
                        <a:t>aaabbb</a:t>
                      </a:r>
                      <a:r>
                        <a:rPr lang="en-US" b="1" baseline="0" dirty="0" err="1"/>
                        <a:t>c</a:t>
                      </a:r>
                      <a:endParaRPr lang="en-US" b="1" baseline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Умножение на число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s</a:t>
                      </a:r>
                      <a:r>
                        <a:rPr lang="en-US" b="0" baseline="0" dirty="0" smtClean="0"/>
                        <a:t> = [0] * 5</a:t>
                      </a:r>
                    </a:p>
                    <a:p>
                      <a:r>
                        <a:rPr lang="en-US" b="1" baseline="0" dirty="0" smtClean="0"/>
                        <a:t>[0, 0, 0, 0, 0]</a:t>
                      </a:r>
                    </a:p>
                    <a:p>
                      <a:r>
                        <a:rPr lang="en-US" b="0" baseline="0" dirty="0" smtClean="0"/>
                        <a:t>s = [1, 2] * 3</a:t>
                      </a:r>
                    </a:p>
                    <a:p>
                      <a:r>
                        <a:rPr lang="en-US" b="1" baseline="0" dirty="0" smtClean="0"/>
                        <a:t>[1, 2, 1, 2, 1, 2]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s = 'a' * 5</a:t>
                      </a:r>
                    </a:p>
                    <a:p>
                      <a:r>
                        <a:rPr lang="en-US" b="1" dirty="0" smtClean="0"/>
                        <a:t>'</a:t>
                      </a:r>
                      <a:r>
                        <a:rPr lang="en-US" b="1" dirty="0" err="1" smtClean="0"/>
                        <a:t>aaaaa</a:t>
                      </a:r>
                      <a:r>
                        <a:rPr lang="en-US" b="1" dirty="0" smtClean="0"/>
                        <a:t>'</a:t>
                      </a:r>
                    </a:p>
                    <a:p>
                      <a:r>
                        <a:rPr lang="en-US" b="0" dirty="0" smtClean="0"/>
                        <a:t>s = '</a:t>
                      </a:r>
                      <a:r>
                        <a:rPr lang="en-US" b="0" dirty="0" err="1" smtClean="0"/>
                        <a:t>ab</a:t>
                      </a:r>
                      <a:r>
                        <a:rPr lang="en-US" b="0" dirty="0" smtClean="0"/>
                        <a:t>' * 3</a:t>
                      </a:r>
                    </a:p>
                    <a:p>
                      <a:r>
                        <a:rPr lang="en-US" b="1" dirty="0" smtClean="0"/>
                        <a:t>'</a:t>
                      </a:r>
                      <a:r>
                        <a:rPr lang="en-US" b="1" dirty="0" err="1" smtClean="0"/>
                        <a:t>ababab</a:t>
                      </a:r>
                      <a:r>
                        <a:rPr lang="en-US" b="1" dirty="0" smtClean="0"/>
                        <a:t>'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Метод</a:t>
                      </a:r>
                      <a:r>
                        <a:rPr lang="ru-RU" baseline="0" dirty="0" smtClean="0"/>
                        <a:t> </a:t>
                      </a:r>
                      <a:r>
                        <a:rPr lang="en-US" baseline="0" dirty="0" smtClean="0"/>
                        <a:t>count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err="1" smtClean="0"/>
                        <a:t>s.count</a:t>
                      </a:r>
                      <a:r>
                        <a:rPr lang="en-US" b="0" dirty="0" smtClean="0"/>
                        <a:t>(1)</a:t>
                      </a:r>
                    </a:p>
                    <a:p>
                      <a:r>
                        <a:rPr lang="en-US" b="1" dirty="0" smtClean="0"/>
                        <a:t>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err="1" smtClean="0"/>
                        <a:t>s.count</a:t>
                      </a:r>
                      <a:r>
                        <a:rPr lang="en-US" b="0" dirty="0" smtClean="0"/>
                        <a:t>('a')</a:t>
                      </a:r>
                    </a:p>
                    <a:p>
                      <a:r>
                        <a:rPr lang="en-US" b="1" dirty="0" smtClean="0"/>
                        <a:t>3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Сравнение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[1] &lt; [1, 2] &lt; [2] &lt; [2, 3]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'a'&lt; '</a:t>
                      </a:r>
                      <a:r>
                        <a:rPr lang="en-US" b="0" dirty="0" err="1" smtClean="0"/>
                        <a:t>ab</a:t>
                      </a:r>
                      <a:r>
                        <a:rPr lang="en-US" b="0" dirty="0" smtClean="0"/>
                        <a:t>' &lt; 'b' &lt; '</a:t>
                      </a:r>
                      <a:r>
                        <a:rPr lang="en-US" b="0" dirty="0" err="1" smtClean="0"/>
                        <a:t>bc</a:t>
                      </a:r>
                      <a:r>
                        <a:rPr lang="en-US" b="0" dirty="0" smtClean="0"/>
                        <a:t>' &lt; '</a:t>
                      </a:r>
                      <a:r>
                        <a:rPr lang="en-US" b="0" dirty="0" err="1" smtClean="0"/>
                        <a:t>bz</a:t>
                      </a:r>
                      <a:r>
                        <a:rPr lang="en-US" b="0" dirty="0" smtClean="0"/>
                        <a:t>'</a:t>
                      </a:r>
                      <a:endParaRPr lang="ru-RU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if</a:t>
                      </a:r>
                      <a:r>
                        <a:rPr lang="en-US" b="0" baseline="0" dirty="0" smtClean="0"/>
                        <a:t> </a:t>
                      </a:r>
                      <a:r>
                        <a:rPr lang="ru-RU" b="0" baseline="0" dirty="0" smtClean="0"/>
                        <a:t>5 </a:t>
                      </a:r>
                      <a:r>
                        <a:rPr lang="en-US" b="0" baseline="0" dirty="0" smtClean="0"/>
                        <a:t>in 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if 'a' in</a:t>
                      </a:r>
                      <a:r>
                        <a:rPr lang="en-US" b="0" baseline="0" dirty="0" smtClean="0"/>
                        <a:t> s:</a:t>
                      </a:r>
                      <a:endParaRPr lang="ru-RU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91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/>
              <a:t>Списки </a:t>
            </a:r>
            <a:r>
              <a:rPr lang="ru-RU" sz="4400" b="1" dirty="0" smtClean="0"/>
              <a:t>НЕ</a:t>
            </a:r>
            <a:r>
              <a:rPr lang="ru-RU" sz="4400" dirty="0" smtClean="0"/>
              <a:t> похожи на строки</a:t>
            </a:r>
            <a:endParaRPr lang="ru-RU" sz="4400" dirty="0"/>
          </a:p>
        </p:txBody>
      </p:sp>
      <p:graphicFrame>
        <p:nvGraphicFramePr>
          <p:cNvPr id="4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5167628"/>
              </p:ext>
            </p:extLst>
          </p:nvPr>
        </p:nvGraphicFramePr>
        <p:xfrm>
          <a:off x="698500" y="2247900"/>
          <a:ext cx="7746999" cy="442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268"/>
                <a:gridCol w="3379398"/>
                <a:gridCol w="2582333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Список</a:t>
                      </a:r>
                      <a:r>
                        <a:rPr lang="ru-RU" baseline="0" dirty="0" smtClean="0"/>
                        <a:t> (</a:t>
                      </a:r>
                      <a:r>
                        <a:rPr lang="en-US" baseline="0" dirty="0" smtClean="0"/>
                        <a:t>list)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Строка(</a:t>
                      </a:r>
                      <a:r>
                        <a:rPr lang="en-US" dirty="0" smtClean="0"/>
                        <a:t>string)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Ввод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 = list(map(</a:t>
                      </a:r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, input().split()))</a:t>
                      </a:r>
                    </a:p>
                    <a:p>
                      <a:r>
                        <a:rPr lang="en-US" dirty="0" smtClean="0"/>
                        <a:t>#</a:t>
                      </a:r>
                      <a:r>
                        <a:rPr lang="ru-RU" dirty="0" smtClean="0"/>
                        <a:t>Вводим</a:t>
                      </a:r>
                      <a:r>
                        <a:rPr lang="en-US" dirty="0" smtClean="0"/>
                        <a:t>: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="1" baseline="0" dirty="0" smtClean="0"/>
                        <a:t>1  -3  27  4  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 = input()</a:t>
                      </a:r>
                    </a:p>
                    <a:p>
                      <a:r>
                        <a:rPr lang="en-US" dirty="0" smtClean="0"/>
                        <a:t>#</a:t>
                      </a:r>
                      <a:r>
                        <a:rPr lang="ru-RU" baseline="0" dirty="0" smtClean="0"/>
                        <a:t>Вводим</a:t>
                      </a:r>
                      <a:r>
                        <a:rPr lang="en-US" baseline="0" dirty="0" smtClean="0"/>
                        <a:t>: </a:t>
                      </a:r>
                      <a:r>
                        <a:rPr lang="en-US" b="1" baseline="0" dirty="0" err="1" smtClean="0"/>
                        <a:t>abcde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Типы</a:t>
                      </a:r>
                      <a:r>
                        <a:rPr lang="ru-RU" baseline="0" dirty="0" smtClean="0"/>
                        <a:t> элементов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baseline="0" dirty="0" smtClean="0"/>
                        <a:t>[25</a:t>
                      </a:r>
                      <a:r>
                        <a:rPr lang="en-US" b="0" baseline="0" dirty="0" smtClean="0"/>
                        <a:t>, '</a:t>
                      </a:r>
                      <a:r>
                        <a:rPr lang="en-US" b="0" baseline="0" dirty="0" err="1" smtClean="0"/>
                        <a:t>abcd</a:t>
                      </a:r>
                      <a:r>
                        <a:rPr lang="en-US" b="0" baseline="0" dirty="0" smtClean="0"/>
                        <a:t>', 'xxx', -</a:t>
                      </a:r>
                      <a:r>
                        <a:rPr lang="en-US" b="0" baseline="0" dirty="0" smtClean="0"/>
                        <a:t>7.5, [3, 2]]</a:t>
                      </a:r>
                      <a:endParaRPr lang="ru-RU" b="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baseline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Поиск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---</a:t>
                      </a:r>
                      <a:endParaRPr lang="en-US" b="0" dirty="0" smtClean="0"/>
                    </a:p>
                    <a:p>
                      <a:endParaRPr lang="en-US" b="0" dirty="0" smtClean="0"/>
                    </a:p>
                    <a:p>
                      <a:endParaRPr lang="en-US" b="0" dirty="0" smtClean="0"/>
                    </a:p>
                    <a:p>
                      <a:endParaRPr lang="en-US" b="0" dirty="0" smtClean="0"/>
                    </a:p>
                    <a:p>
                      <a:r>
                        <a:rPr lang="en-US" b="0" dirty="0" err="1" smtClean="0"/>
                        <a:t>s.index</a:t>
                      </a:r>
                      <a:r>
                        <a:rPr lang="en-US" b="0" dirty="0" smtClean="0"/>
                        <a:t>(-7)</a:t>
                      </a:r>
                    </a:p>
                    <a:p>
                      <a:r>
                        <a:rPr lang="ru-RU" b="1" dirty="0" smtClean="0"/>
                        <a:t>возвращает номер позиции или ОШИБКУ</a:t>
                      </a:r>
                      <a:endParaRPr lang="en-US" b="1" dirty="0" smtClean="0"/>
                    </a:p>
                    <a:p>
                      <a:endParaRPr lang="en-US" b="1" dirty="0" smtClean="0"/>
                    </a:p>
                    <a:p>
                      <a:r>
                        <a:rPr lang="ru-RU" b="1" dirty="0" smtClean="0"/>
                        <a:t>ищет</a:t>
                      </a:r>
                      <a:r>
                        <a:rPr lang="ru-RU" b="1" baseline="0" dirty="0" smtClean="0"/>
                        <a:t> только один элемент!</a:t>
                      </a:r>
                    </a:p>
                    <a:p>
                      <a:r>
                        <a:rPr lang="ru-RU" b="0" baseline="0" dirty="0" smtClean="0"/>
                        <a:t>(то же про </a:t>
                      </a:r>
                      <a:r>
                        <a:rPr lang="en-US" b="0" baseline="0" dirty="0" smtClean="0"/>
                        <a:t>count, in)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err="1" smtClean="0"/>
                        <a:t>s.find</a:t>
                      </a:r>
                      <a:r>
                        <a:rPr lang="en-US" b="0" dirty="0" smtClean="0"/>
                        <a:t>('a')</a:t>
                      </a:r>
                    </a:p>
                    <a:p>
                      <a:r>
                        <a:rPr lang="ru-RU" b="1" dirty="0" smtClean="0"/>
                        <a:t>возвращает номер позиции или -1</a:t>
                      </a:r>
                    </a:p>
                    <a:p>
                      <a:endParaRPr lang="en-US" b="0" dirty="0" smtClean="0"/>
                    </a:p>
                    <a:p>
                      <a:r>
                        <a:rPr lang="en-US" b="0" dirty="0" err="1" smtClean="0"/>
                        <a:t>s.index</a:t>
                      </a:r>
                      <a:r>
                        <a:rPr lang="en-US" b="0" dirty="0" smtClean="0"/>
                        <a:t>('a')</a:t>
                      </a:r>
                    </a:p>
                    <a:p>
                      <a:r>
                        <a:rPr lang="ru-RU" sz="1600" b="1" dirty="0" smtClean="0"/>
                        <a:t>возвращает номер позиции или ОШИБКУ</a:t>
                      </a:r>
                    </a:p>
                    <a:p>
                      <a:endParaRPr lang="en-US" b="0" dirty="0" smtClean="0"/>
                    </a:p>
                    <a:p>
                      <a:r>
                        <a:rPr lang="en-US" b="0" dirty="0" err="1" smtClean="0"/>
                        <a:t>s.index</a:t>
                      </a:r>
                      <a:r>
                        <a:rPr lang="en-US" b="0" dirty="0" smtClean="0"/>
                        <a:t>('</a:t>
                      </a:r>
                      <a:r>
                        <a:rPr lang="en-US" b="0" dirty="0" err="1" smtClean="0"/>
                        <a:t>abc</a:t>
                      </a:r>
                      <a:r>
                        <a:rPr lang="en-US" b="0" dirty="0" smtClean="0"/>
                        <a:t>')</a:t>
                      </a:r>
                      <a:endParaRPr lang="ru-RU" b="0" dirty="0" smtClean="0"/>
                    </a:p>
                    <a:p>
                      <a:r>
                        <a:rPr lang="ru-RU" b="1" dirty="0" smtClean="0"/>
                        <a:t>ищет один или несколько символов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71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 smtClean="0"/>
              <a:t>Строки – неизменяемые (</a:t>
            </a:r>
            <a:r>
              <a:rPr lang="en-US" i="1" u="sng" dirty="0" smtClean="0"/>
              <a:t>immutable</a:t>
            </a:r>
            <a:r>
              <a:rPr lang="en-US" u="sng" dirty="0" smtClean="0"/>
              <a:t>) </a:t>
            </a:r>
            <a:r>
              <a:rPr lang="ru-RU" u="sng" dirty="0" smtClean="0"/>
              <a:t>объекты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replace </a:t>
            </a:r>
            <a:r>
              <a:rPr lang="ru-RU" dirty="0" smtClean="0"/>
              <a:t>создает </a:t>
            </a:r>
            <a:r>
              <a:rPr lang="ru-RU" i="1" dirty="0" smtClean="0"/>
              <a:t>новую</a:t>
            </a:r>
            <a:r>
              <a:rPr lang="ru-RU" dirty="0" smtClean="0"/>
              <a:t> строку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можно присвоить переменной </a:t>
            </a:r>
            <a:r>
              <a:rPr lang="ru-RU" i="1" dirty="0" smtClean="0"/>
              <a:t>другую </a:t>
            </a:r>
            <a:r>
              <a:rPr lang="ru-RU" dirty="0" smtClean="0"/>
              <a:t>строку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en-US" dirty="0" smtClean="0"/>
              <a:t>	s = '</a:t>
            </a:r>
            <a:r>
              <a:rPr lang="en-US" dirty="0" err="1" smtClean="0"/>
              <a:t>abc</a:t>
            </a:r>
            <a:r>
              <a:rPr lang="en-US" dirty="0" smtClean="0"/>
              <a:t>'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s = s + 'd'</a:t>
            </a:r>
          </a:p>
          <a:p>
            <a:pPr marL="0" indent="0">
              <a:buNone/>
            </a:pPr>
            <a:r>
              <a:rPr lang="en-US" dirty="0" smtClean="0"/>
              <a:t>		s = 'xyz'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s = </a:t>
            </a:r>
            <a:r>
              <a:rPr lang="en-US" dirty="0" err="1" smtClean="0"/>
              <a:t>s.replace</a:t>
            </a:r>
            <a:r>
              <a:rPr lang="en-US" dirty="0" smtClean="0"/>
              <a:t>('</a:t>
            </a:r>
            <a:r>
              <a:rPr lang="en-US" dirty="0" err="1" smtClean="0"/>
              <a:t>x','t</a:t>
            </a:r>
            <a:r>
              <a:rPr lang="en-US" dirty="0" smtClean="0"/>
              <a:t>')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dirty="0" smtClean="0"/>
              <a:t>Изменение строк и списков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59351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Списки – </a:t>
            </a:r>
            <a:r>
              <a:rPr lang="ru-RU" dirty="0" smtClean="0"/>
              <a:t>изменяемые </a:t>
            </a:r>
            <a:r>
              <a:rPr lang="ru-RU" dirty="0" smtClean="0"/>
              <a:t>(</a:t>
            </a:r>
            <a:r>
              <a:rPr lang="en-US" i="1" dirty="0" smtClean="0"/>
              <a:t>mutable</a:t>
            </a:r>
            <a:r>
              <a:rPr lang="en-US" dirty="0" smtClean="0"/>
              <a:t>) </a:t>
            </a:r>
            <a:r>
              <a:rPr lang="ru-RU" dirty="0" smtClean="0"/>
              <a:t>объекты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dirty="0" smtClean="0"/>
              <a:t>Изменение строк и списков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0689010"/>
              </p:ext>
            </p:extLst>
          </p:nvPr>
        </p:nvGraphicFramePr>
        <p:xfrm>
          <a:off x="1187624" y="2780928"/>
          <a:ext cx="7344816" cy="3650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/>
                <a:gridCol w="3672408"/>
              </a:tblGrid>
              <a:tr h="346985">
                <a:tc>
                  <a:txBody>
                    <a:bodyPr/>
                    <a:lstStyle/>
                    <a:p>
                      <a:r>
                        <a:rPr lang="ru-RU" dirty="0" smtClean="0"/>
                        <a:t>Действие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Примеры</a:t>
                      </a:r>
                      <a:endParaRPr lang="ru-RU" dirty="0"/>
                    </a:p>
                  </a:txBody>
                  <a:tcPr/>
                </a:tc>
              </a:tr>
              <a:tr h="346985">
                <a:tc>
                  <a:txBody>
                    <a:bodyPr/>
                    <a:lstStyle/>
                    <a:p>
                      <a:r>
                        <a:rPr lang="ru-RU" dirty="0" smtClean="0"/>
                        <a:t>Изменение одного элемента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s[2] = 5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s[-1] = -10</a:t>
                      </a:r>
                    </a:p>
                  </a:txBody>
                  <a:tcPr/>
                </a:tc>
              </a:tr>
              <a:tr h="346985">
                <a:tc>
                  <a:txBody>
                    <a:bodyPr/>
                    <a:lstStyle/>
                    <a:p>
                      <a:r>
                        <a:rPr lang="ru-RU" dirty="0" smtClean="0"/>
                        <a:t>Изменение фрагмента: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s[1:3] = [2, 5]</a:t>
                      </a:r>
                    </a:p>
                  </a:txBody>
                  <a:tcPr/>
                </a:tc>
              </a:tr>
              <a:tr h="346985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Изменение длины: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s[1: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] = [2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7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]</a:t>
                      </a:r>
                    </a:p>
                  </a:txBody>
                  <a:tcPr/>
                </a:tc>
              </a:tr>
              <a:tr h="33716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Удаление одного символа: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s[2:3] = [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] 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50017">
                <a:tc>
                  <a:txBody>
                    <a:bodyPr/>
                    <a:lstStyle/>
                    <a:p>
                      <a:r>
                        <a:rPr lang="ru-RU" dirty="0" smtClean="0"/>
                        <a:t>Удаление нескольких символов</a:t>
                      </a:r>
                      <a:r>
                        <a:rPr lang="en-US" dirty="0" smtClean="0"/>
                        <a:t>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s[3:6] = [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]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57487">
                <a:tc>
                  <a:txBody>
                    <a:bodyPr/>
                    <a:lstStyle/>
                    <a:p>
                      <a:pPr marL="0" lvl="1" indent="0" algn="l" defTabSz="914400" rtl="0" eaLnBrk="1" latinLnBrk="0" hangingPunct="1">
                        <a:buNone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Вставка перед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i-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 символом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s[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i:i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] = [5]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s[4:4] = [5, 6, 7]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67462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Замена по </a:t>
                      </a:r>
                      <a:r>
                        <a:rPr lang="ru-RU" dirty="0" smtClean="0"/>
                        <a:t>срезу с шагом</a:t>
                      </a:r>
                      <a:r>
                        <a:rPr lang="ru-RU" baseline="0" dirty="0" smtClean="0"/>
                        <a:t> != 1</a:t>
                      </a:r>
                      <a:r>
                        <a:rPr lang="en-US" dirty="0" smtClean="0"/>
                        <a:t>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s[0:3:2] = [0, 0] 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элементов должно совпадать!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951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8725692"/>
              </p:ext>
            </p:extLst>
          </p:nvPr>
        </p:nvGraphicFramePr>
        <p:xfrm>
          <a:off x="698500" y="2247900"/>
          <a:ext cx="7747000" cy="395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3500"/>
                <a:gridCol w="38735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Метод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Описание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s.count</a:t>
                      </a:r>
                      <a:r>
                        <a:rPr lang="en-US" dirty="0" smtClean="0"/>
                        <a:t>(x)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элементов, равных </a:t>
                      </a:r>
                      <a:r>
                        <a:rPr lang="en-US" dirty="0" smtClean="0"/>
                        <a:t>x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s.index</a:t>
                      </a:r>
                      <a:r>
                        <a:rPr lang="en-US" dirty="0" smtClean="0"/>
                        <a:t>(x,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a, b)</a:t>
                      </a:r>
                    </a:p>
                    <a:p>
                      <a:r>
                        <a:rPr lang="en-US" dirty="0" err="1" smtClean="0"/>
                        <a:t>s.index</a:t>
                      </a:r>
                      <a:r>
                        <a:rPr lang="en-US" dirty="0" smtClean="0"/>
                        <a:t>(x,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a)</a:t>
                      </a:r>
                    </a:p>
                    <a:p>
                      <a:r>
                        <a:rPr lang="en-US" dirty="0" err="1" smtClean="0"/>
                        <a:t>s.index</a:t>
                      </a:r>
                      <a:r>
                        <a:rPr lang="en-US" dirty="0" smtClean="0"/>
                        <a:t>(x)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номер первого символа,</a:t>
                      </a:r>
                      <a:r>
                        <a:rPr lang="ru-RU" baseline="0" dirty="0" smtClean="0"/>
                        <a:t> равного </a:t>
                      </a:r>
                      <a:r>
                        <a:rPr lang="en-US" baseline="0" dirty="0" smtClean="0"/>
                        <a:t>x, </a:t>
                      </a:r>
                      <a:r>
                        <a:rPr lang="ru-RU" baseline="0" dirty="0" smtClean="0"/>
                        <a:t>на промежутке </a:t>
                      </a:r>
                      <a:r>
                        <a:rPr lang="en-US" baseline="0" dirty="0" smtClean="0"/>
                        <a:t>[</a:t>
                      </a:r>
                      <a:r>
                        <a:rPr lang="en-US" baseline="0" dirty="0" err="1" smtClean="0"/>
                        <a:t>a:b</a:t>
                      </a:r>
                      <a:r>
                        <a:rPr lang="en-US" baseline="0" dirty="0" smtClean="0"/>
                        <a:t>] (</a:t>
                      </a:r>
                      <a:r>
                        <a:rPr lang="ru-RU" baseline="0" dirty="0" smtClean="0"/>
                        <a:t>или ошибка, если таких нет)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s.reverse</a:t>
                      </a:r>
                      <a:r>
                        <a:rPr lang="en-US" dirty="0" smtClean="0"/>
                        <a:t>()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переставляет элементы в обратном порядке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s.sort</a:t>
                      </a:r>
                      <a:r>
                        <a:rPr lang="en-US" dirty="0" smtClean="0"/>
                        <a:t>()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переставляет элементы по возрастанию (должны быть одного типа)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s.sort</a:t>
                      </a:r>
                      <a:r>
                        <a:rPr lang="en-US" dirty="0" smtClean="0"/>
                        <a:t>(reverse=True)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переставляет элементы по убыванию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s.append</a:t>
                      </a:r>
                      <a:r>
                        <a:rPr lang="en-US" dirty="0" smtClean="0"/>
                        <a:t>(x)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то</a:t>
                      </a:r>
                      <a:r>
                        <a:rPr lang="ru-RU" baseline="0" dirty="0" smtClean="0"/>
                        <a:t> же, что </a:t>
                      </a:r>
                      <a:r>
                        <a:rPr lang="en-US" baseline="0" smtClean="0"/>
                        <a:t>s += [x]</a:t>
                      </a:r>
                      <a:endParaRPr lang="ru-RU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Списки: методы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644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3491839"/>
              </p:ext>
            </p:extLst>
          </p:nvPr>
        </p:nvGraphicFramePr>
        <p:xfrm>
          <a:off x="698500" y="2247901"/>
          <a:ext cx="7747000" cy="3192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3500"/>
                <a:gridCol w="3873500"/>
              </a:tblGrid>
              <a:tr h="427680">
                <a:tc>
                  <a:txBody>
                    <a:bodyPr/>
                    <a:lstStyle/>
                    <a:p>
                      <a:r>
                        <a:rPr lang="ru-RU" dirty="0" smtClean="0"/>
                        <a:t>Функция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Описание</a:t>
                      </a:r>
                      <a:endParaRPr lang="ru-RU" dirty="0"/>
                    </a:p>
                  </a:txBody>
                  <a:tcPr/>
                </a:tc>
              </a:tr>
              <a:tr h="1054554">
                <a:tc>
                  <a:txBody>
                    <a:bodyPr/>
                    <a:lstStyle/>
                    <a:p>
                      <a:r>
                        <a:rPr lang="en-US" dirty="0" smtClean="0"/>
                        <a:t>max(s)</a:t>
                      </a:r>
                    </a:p>
                    <a:p>
                      <a:r>
                        <a:rPr lang="en-US" dirty="0" smtClean="0"/>
                        <a:t>min(s)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Находит наибольший</a:t>
                      </a:r>
                      <a:r>
                        <a:rPr lang="en-US" dirty="0" smtClean="0"/>
                        <a:t>/</a:t>
                      </a:r>
                      <a:r>
                        <a:rPr lang="ru-RU" dirty="0" smtClean="0"/>
                        <a:t>наименьший</a:t>
                      </a:r>
                      <a:r>
                        <a:rPr lang="ru-RU" baseline="0" dirty="0" smtClean="0"/>
                        <a:t> элемент списка и возвращает его значение</a:t>
                      </a:r>
                      <a:endParaRPr lang="ru-RU" dirty="0"/>
                    </a:p>
                  </a:txBody>
                  <a:tcPr/>
                </a:tc>
              </a:tr>
              <a:tr h="427680">
                <a:tc>
                  <a:txBody>
                    <a:bodyPr/>
                    <a:lstStyle/>
                    <a:p>
                      <a:r>
                        <a:rPr lang="en-US" dirty="0" smtClean="0"/>
                        <a:t>sum(s)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Возвращает сумму элементов списка</a:t>
                      </a:r>
                      <a:endParaRPr lang="ru-RU" dirty="0"/>
                    </a:p>
                  </a:txBody>
                  <a:tcPr/>
                </a:tc>
              </a:tr>
              <a:tr h="427680">
                <a:tc>
                  <a:txBody>
                    <a:bodyPr/>
                    <a:lstStyle/>
                    <a:p>
                      <a:r>
                        <a:rPr lang="en-US" dirty="0" smtClean="0"/>
                        <a:t>len(s)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Возвращает</a:t>
                      </a:r>
                      <a:r>
                        <a:rPr lang="ru-RU" baseline="0" dirty="0" smtClean="0"/>
                        <a:t> длину списка</a:t>
                      </a:r>
                      <a:endParaRPr lang="ru-RU" dirty="0"/>
                    </a:p>
                  </a:txBody>
                  <a:tcPr/>
                </a:tc>
              </a:tr>
              <a:tr h="427680">
                <a:tc>
                  <a:txBody>
                    <a:bodyPr/>
                    <a:lstStyle/>
                    <a:p>
                      <a:r>
                        <a:rPr lang="en-US" dirty="0" smtClean="0"/>
                        <a:t>sorted(s</a:t>
                      </a:r>
                      <a:r>
                        <a:rPr lang="en-US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Возвращает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smtClean="0"/>
                        <a:t>отсортированный список</a:t>
                      </a:r>
                      <a:endParaRPr lang="ru-RU" dirty="0"/>
                    </a:p>
                  </a:txBody>
                  <a:tcPr/>
                </a:tc>
              </a:tr>
              <a:tr h="427680">
                <a:tc>
                  <a:txBody>
                    <a:bodyPr/>
                    <a:lstStyle/>
                    <a:p>
                      <a:r>
                        <a:rPr lang="en-US" dirty="0" smtClean="0"/>
                        <a:t>reversed(s)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Возвращает</a:t>
                      </a:r>
                      <a:r>
                        <a:rPr lang="ru-RU" baseline="0" dirty="0" smtClean="0"/>
                        <a:t> перевернутый список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Списки: функции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162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i="1" u="sng" dirty="0" smtClean="0"/>
              <a:t>Строка → Список символов</a:t>
            </a:r>
          </a:p>
          <a:p>
            <a:pPr marL="0" indent="0">
              <a:buNone/>
            </a:pPr>
            <a:r>
              <a:rPr lang="en-US" dirty="0" smtClean="0"/>
              <a:t>list("My string")</a:t>
            </a:r>
            <a:r>
              <a:rPr lang="ru-RU" dirty="0" smtClean="0"/>
              <a:t> </a:t>
            </a:r>
            <a:r>
              <a:rPr lang="en-US" dirty="0" smtClean="0"/>
              <a:t>     </a:t>
            </a:r>
          </a:p>
          <a:p>
            <a:pPr marL="0" indent="0">
              <a:buNone/>
            </a:pPr>
            <a:r>
              <a:rPr lang="en-US" b="1" dirty="0" smtClean="0"/>
              <a:t>[</a:t>
            </a:r>
            <a:r>
              <a:rPr lang="en-US" b="1" dirty="0"/>
              <a:t>'M', 'y', ' ', 's', 't', 'r', 'i', 'n', 'g</a:t>
            </a:r>
            <a:r>
              <a:rPr lang="en-US" b="1" dirty="0" smtClean="0"/>
              <a:t>']</a:t>
            </a:r>
          </a:p>
          <a:p>
            <a:pPr marL="0" indent="0">
              <a:buNone/>
            </a:pPr>
            <a:endParaRPr lang="en-US" u="sng" dirty="0" smtClean="0"/>
          </a:p>
          <a:p>
            <a:pPr marL="0" indent="0">
              <a:buNone/>
            </a:pPr>
            <a:r>
              <a:rPr lang="ru-RU" i="1" u="sng" dirty="0" smtClean="0"/>
              <a:t>Строка →</a:t>
            </a:r>
            <a:r>
              <a:rPr lang="en-US" i="1" u="sng" dirty="0" smtClean="0"/>
              <a:t> </a:t>
            </a:r>
            <a:r>
              <a:rPr lang="ru-RU" i="1" u="sng" dirty="0" smtClean="0"/>
              <a:t>Список слов </a:t>
            </a:r>
            <a:r>
              <a:rPr lang="ru-RU" u="sng" dirty="0" smtClean="0"/>
              <a:t>(</a:t>
            </a:r>
            <a:r>
              <a:rPr lang="ru-RU" i="1" u="sng" dirty="0" smtClean="0"/>
              <a:t>по одному или нескольким пробелам</a:t>
            </a:r>
            <a:r>
              <a:rPr lang="ru-RU" u="sng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"See: very-very long     </a:t>
            </a:r>
            <a:r>
              <a:rPr lang="en-US" dirty="0" err="1" smtClean="0"/>
              <a:t>string".split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en-US" b="1" dirty="0"/>
              <a:t>['See:', 'very-very', 'long', 'string</a:t>
            </a:r>
            <a:r>
              <a:rPr lang="en-US" b="1" dirty="0" smtClean="0"/>
              <a:t>']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ru-RU" i="1" u="sng" dirty="0" smtClean="0"/>
              <a:t>Строка чисел (через пробел)</a:t>
            </a:r>
            <a:r>
              <a:rPr lang="ru-RU" b="1" i="1" u="sng" dirty="0" smtClean="0"/>
              <a:t> </a:t>
            </a:r>
            <a:r>
              <a:rPr lang="ru-RU" i="1" u="sng" dirty="0" smtClean="0"/>
              <a:t>→</a:t>
            </a:r>
            <a:r>
              <a:rPr lang="en-US" i="1" u="sng" dirty="0" smtClean="0"/>
              <a:t> </a:t>
            </a:r>
            <a:r>
              <a:rPr lang="ru-RU" i="1" u="sng" dirty="0" smtClean="0"/>
              <a:t>Список чисел</a:t>
            </a:r>
          </a:p>
          <a:p>
            <a:pPr marL="0" indent="0">
              <a:buNone/>
            </a:pPr>
            <a:r>
              <a:rPr lang="en-US" dirty="0" smtClean="0"/>
              <a:t>list(map(</a:t>
            </a:r>
            <a:r>
              <a:rPr lang="en-US" dirty="0" err="1" smtClean="0"/>
              <a:t>int</a:t>
            </a:r>
            <a:r>
              <a:rPr lang="en-US" dirty="0" smtClean="0"/>
              <a:t>, "10 20 </a:t>
            </a:r>
            <a:r>
              <a:rPr lang="ru-RU" dirty="0" smtClean="0"/>
              <a:t>   </a:t>
            </a:r>
            <a:r>
              <a:rPr lang="en-US" dirty="0" smtClean="0"/>
              <a:t>30 </a:t>
            </a:r>
            <a:r>
              <a:rPr lang="en-US" dirty="0" smtClean="0"/>
              <a:t>40".split()))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[10, 20, 30, 40]</a:t>
            </a:r>
            <a:endParaRPr lang="en-US" b="1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Строка </a:t>
            </a:r>
            <a:r>
              <a:rPr lang="ru-RU" dirty="0"/>
              <a:t>→</a:t>
            </a:r>
            <a:r>
              <a:rPr lang="en-US" dirty="0" smtClean="0"/>
              <a:t> </a:t>
            </a:r>
            <a:r>
              <a:rPr lang="ru-RU" dirty="0" smtClean="0"/>
              <a:t>Список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6537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1809</TotalTime>
  <Words>1045</Words>
  <Application>Microsoft Office PowerPoint</Application>
  <PresentationFormat>Экран (4:3)</PresentationFormat>
  <Paragraphs>230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1_Твердый переплет</vt:lpstr>
      <vt:lpstr>Списки (list) в языке Python3</vt:lpstr>
      <vt:lpstr>Списки похожи на строки</vt:lpstr>
      <vt:lpstr>Списки похожи на строки</vt:lpstr>
      <vt:lpstr>Списки НЕ похожи на строки</vt:lpstr>
      <vt:lpstr>Изменение строк и списков</vt:lpstr>
      <vt:lpstr>Изменение строк и списков</vt:lpstr>
      <vt:lpstr>Списки: методы</vt:lpstr>
      <vt:lpstr>Списки: функции</vt:lpstr>
      <vt:lpstr>Строка → Список</vt:lpstr>
      <vt:lpstr>Список → Строка</vt:lpstr>
      <vt:lpstr>Примеры</vt:lpstr>
      <vt:lpstr>Примеры</vt:lpstr>
      <vt:lpstr>Примеры</vt:lpstr>
      <vt:lpstr>Примеры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Целые числа (int) в языке Python3</dc:title>
  <dc:creator>Гуровиц</dc:creator>
  <cp:lastModifiedBy>admin</cp:lastModifiedBy>
  <cp:revision>41</cp:revision>
  <dcterms:created xsi:type="dcterms:W3CDTF">2010-09-12T06:41:15Z</dcterms:created>
  <dcterms:modified xsi:type="dcterms:W3CDTF">2013-10-09T07:30:01Z</dcterms:modified>
</cp:coreProperties>
</file>