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2" r:id="rId11"/>
    <p:sldId id="275" r:id="rId12"/>
    <p:sldId id="268" r:id="rId13"/>
    <p:sldId id="267" r:id="rId14"/>
    <p:sldId id="273" r:id="rId15"/>
    <p:sldId id="266" r:id="rId16"/>
    <p:sldId id="264" r:id="rId17"/>
    <p:sldId id="270" r:id="rId18"/>
    <p:sldId id="271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4660"/>
  </p:normalViewPr>
  <p:slideViewPr>
    <p:cSldViewPr>
      <p:cViewPr>
        <p:scale>
          <a:sx n="76" d="100"/>
          <a:sy n="76" d="100"/>
        </p:scale>
        <p:origin x="-1579" y="-42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0558B-7FCA-46B6-9E6C-0C97E6548C2F}" type="datetimeFigureOut">
              <a:rPr lang="ru-RU" smtClean="0"/>
              <a:pPr/>
              <a:t>14.04.2013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B3B94-F36D-4432-B282-91BAFE2A4C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69982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4/14/2013</a:t>
            </a:fld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D92626-37D2-4832-BF7A-BC283494A20D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D92626-37D2-4832-BF7A-BC283494A20D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D92626-37D2-4832-BF7A-BC283494A20D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4/14/2013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D92626-37D2-4832-BF7A-BC283494A20D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D92626-37D2-4832-BF7A-BC283494A20D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D92626-37D2-4832-BF7A-BC283494A20D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D92626-37D2-4832-BF7A-BC283494A20D}" type="datetimeFigureOut">
              <a:rPr lang="en-US" smtClean="0"/>
              <a:pPr/>
              <a:t>4/14/2013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4/14/2013</a:t>
            </a:fld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4/14/2013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 algn="r" eaLnBrk="1" latinLnBrk="0" hangingPunct="1"/>
            <a:endParaRPr kumimoji="0"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4/14/2013</a:t>
            </a:fld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 sz="1600" b="1" dirty="0">
              <a:solidFill>
                <a:schemeClr val="tx2">
                  <a:shade val="90000"/>
                </a:schemeClr>
              </a:solidFill>
              <a:effectLst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Потерянный бочонок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8545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В начале…  Задача!</a:t>
            </a:r>
            <a:endParaRPr lang="ru-RU" sz="4400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Потерялся бочонок из игры в </a:t>
            </a:r>
            <a:br>
              <a:rPr lang="ru-RU" sz="2800" dirty="0" smtClean="0"/>
            </a:br>
            <a:r>
              <a:rPr lang="ru-RU" sz="2800" dirty="0" smtClean="0"/>
              <a:t>русское лото </a:t>
            </a:r>
            <a:br>
              <a:rPr lang="ru-RU" sz="2800" dirty="0" smtClean="0"/>
            </a:br>
            <a:r>
              <a:rPr lang="ru-RU" sz="2800" dirty="0" smtClean="0"/>
              <a:t>(всего в игре </a:t>
            </a:r>
            <a:r>
              <a:rPr lang="ru-RU" sz="2800" dirty="0" smtClean="0"/>
              <a:t>9</a:t>
            </a:r>
            <a:r>
              <a:rPr lang="ru-RU" sz="2800" dirty="0" smtClean="0"/>
              <a:t>0 </a:t>
            </a:r>
            <a:r>
              <a:rPr lang="ru-RU" sz="2800" dirty="0" smtClean="0"/>
              <a:t>бочонков).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ru-RU" sz="2800" dirty="0" smtClean="0"/>
              <a:t>А у нас нет ни карандаша, ни бумаги, ни места, чтобы разложить бочонки в ряд.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ru-RU" sz="2800" dirty="0" smtClean="0"/>
              <a:t>Есть только самый простой калькулятор.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ru-RU" sz="2800" dirty="0" smtClean="0"/>
              <a:t>Как определить, какого номера не хватает? </a:t>
            </a:r>
          </a:p>
        </p:txBody>
      </p:sp>
      <p:pic>
        <p:nvPicPr>
          <p:cNvPr id="21508" name="Picture 4" descr="http://game4kid.ru/sites/default/files/images/15_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1643050"/>
            <a:ext cx="3013047" cy="225978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5786" y="642918"/>
            <a:ext cx="6984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Курс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^^^^</a:t>
            </a:r>
            <a:endParaRPr lang="ru-RU" sz="2400" dirty="0" smtClean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Практически без наглядности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Длинные лекции без компов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Много самостоятельной</a:t>
            </a:r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работы </a:t>
            </a:r>
            <a:endParaRPr lang="ru-RU" sz="2400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665068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5786" y="642918"/>
            <a:ext cx="6984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Курс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^^^^</a:t>
            </a:r>
            <a:endParaRPr lang="ru-RU" sz="2400" dirty="0" smtClean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Практически без наглядности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Длинные лекции без компов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Много самостоятельной работы </a:t>
            </a:r>
            <a:endParaRPr lang="ru-RU" sz="2400" dirty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 r="56054" b="53124"/>
          <a:stretch>
            <a:fillRect/>
          </a:stretch>
        </p:blipFill>
        <p:spPr bwMode="auto">
          <a:xfrm>
            <a:off x="1643042" y="2857496"/>
            <a:ext cx="5357850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92665068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Компоненты курса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026214"/>
          </a:xfrm>
        </p:spPr>
        <p:txBody>
          <a:bodyPr>
            <a:noAutofit/>
          </a:bodyPr>
          <a:lstStyle/>
          <a:p>
            <a:pPr marL="1588" indent="-1588">
              <a:buNone/>
            </a:pPr>
            <a:endParaRPr lang="ru-RU" sz="4000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ru-RU" sz="4400" dirty="0" smtClean="0"/>
              <a:t>Математика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ru-RU" sz="2400" i="1" dirty="0" smtClean="0"/>
              <a:t>Даны натуральные числа </a:t>
            </a:r>
            <a:r>
              <a:rPr lang="en-US" sz="2400" i="1" dirty="0" smtClean="0"/>
              <a:t>a </a:t>
            </a:r>
            <a:r>
              <a:rPr lang="ru-RU" sz="2400" i="1" dirty="0" smtClean="0"/>
              <a:t>и </a:t>
            </a:r>
            <a:r>
              <a:rPr lang="en-US" sz="2400" i="1" dirty="0" smtClean="0"/>
              <a:t>b. </a:t>
            </a:r>
            <a:r>
              <a:rPr lang="ru-RU" sz="2400" i="1" dirty="0" smtClean="0"/>
              <a:t>Каждое до миллиарда. </a:t>
            </a:r>
            <a:br>
              <a:rPr lang="ru-RU" sz="2400" i="1" dirty="0" smtClean="0"/>
            </a:br>
            <a:r>
              <a:rPr lang="ru-RU" sz="2400" i="1" dirty="0" smtClean="0"/>
              <a:t>Сколько нулей содержит произведение</a:t>
            </a:r>
            <a:r>
              <a:rPr lang="en-US" sz="2400" i="1" dirty="0" smtClean="0"/>
              <a:t> </a:t>
            </a:r>
            <a:r>
              <a:rPr lang="ru-RU" sz="2400" i="1" dirty="0" smtClean="0"/>
              <a:t>всех простых</a:t>
            </a:r>
            <a:br>
              <a:rPr lang="ru-RU" sz="2400" i="1" dirty="0" smtClean="0"/>
            </a:br>
            <a:r>
              <a:rPr lang="ru-RU" sz="2400" i="1" dirty="0" smtClean="0"/>
              <a:t>чисел от </a:t>
            </a:r>
            <a:r>
              <a:rPr lang="en-US" sz="2400" i="1" dirty="0" smtClean="0"/>
              <a:t>a</a:t>
            </a:r>
            <a:r>
              <a:rPr lang="ru-RU" sz="2400" i="1" dirty="0" smtClean="0"/>
              <a:t> до </a:t>
            </a:r>
            <a:r>
              <a:rPr lang="en-US" sz="2400" i="1" dirty="0" smtClean="0"/>
              <a:t>b</a:t>
            </a:r>
            <a:r>
              <a:rPr lang="ru-RU" sz="2400" i="1" dirty="0" smtClean="0"/>
              <a:t>?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ru-RU" sz="4400" dirty="0" smtClean="0"/>
              <a:t>Собственно, алгоритмы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i="1" dirty="0" smtClean="0"/>
              <a:t>Дан список из миллиона чисел, упорядоченный по возрастанию: 2, 7, 28, 135… Сколько нужно сделать проверок, чтобы определить, есть ли в списке данное число?</a:t>
            </a:r>
            <a:endParaRPr lang="ru-RU" sz="2800" i="1" dirty="0" smtClean="0"/>
          </a:p>
          <a:p>
            <a:pPr>
              <a:spcAft>
                <a:spcPts val="1200"/>
              </a:spcAft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Ориентация на язык </a:t>
            </a:r>
            <a:r>
              <a:rPr lang="en-US" dirty="0" smtClean="0"/>
              <a:t>Java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588" indent="-1588">
              <a:buNone/>
            </a:pPr>
            <a:endParaRPr lang="ru-RU" sz="4000" dirty="0" smtClean="0"/>
          </a:p>
          <a:p>
            <a:pPr>
              <a:spcAft>
                <a:spcPts val="1200"/>
              </a:spcAft>
            </a:pPr>
            <a:endParaRPr lang="ru-RU" sz="2800" dirty="0" smtClean="0"/>
          </a:p>
        </p:txBody>
      </p:sp>
      <p:sp>
        <p:nvSpPr>
          <p:cNvPr id="5" name="Содержимое 8"/>
          <p:cNvSpPr txBox="1">
            <a:spLocks/>
          </p:cNvSpPr>
          <p:nvPr/>
        </p:nvSpPr>
        <p:spPr>
          <a:xfrm>
            <a:off x="571472" y="2000240"/>
            <a:ext cx="8229600" cy="4526280"/>
          </a:xfrm>
          <a:prstGeom prst="rect">
            <a:avLst/>
          </a:prstGeom>
        </p:spPr>
        <p:txBody>
          <a:bodyPr>
            <a:noAutofit/>
          </a:bodyPr>
          <a:lstStyle/>
          <a:p>
            <a:pPr marL="1588" marR="0" lvl="0" indent="-15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многих случаях в курсе будет рассказываться как применить мощные языковые средства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Java 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 классы стандартной библиотеки для упрощения кодирования</a:t>
            </a:r>
            <a:r>
              <a:rPr lang="en-US" sz="2800" dirty="0" smtClean="0"/>
              <a:t>.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92100" indent="-292100">
              <a:spcAft>
                <a:spcPts val="1200"/>
              </a:spcAft>
              <a:buClr>
                <a:schemeClr val="accent1"/>
              </a:buClr>
              <a:buSzPct val="70000"/>
            </a:pP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Рисунок 5" descr="http://youon.ru/images/po/1299315871_java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555073"/>
            <a:ext cx="2723200" cy="272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71472" y="4286256"/>
            <a:ext cx="5512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out.println</a:t>
            </a:r>
            <a:r>
              <a:rPr lang="en-US" sz="2400" dirty="0" smtClean="0"/>
              <a:t>(</a:t>
            </a:r>
            <a:r>
              <a:rPr lang="en-US" sz="2400" dirty="0" err="1" smtClean="0"/>
              <a:t>str.trim</a:t>
            </a:r>
            <a:r>
              <a:rPr lang="en-US" sz="2400" dirty="0" smtClean="0"/>
              <a:t>().split(“ ”).length)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курса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57158" y="928670"/>
            <a:ext cx="8229600" cy="4026214"/>
          </a:xfrm>
        </p:spPr>
        <p:txBody>
          <a:bodyPr>
            <a:noAutofit/>
          </a:bodyPr>
          <a:lstStyle/>
          <a:p>
            <a:pPr marL="1588" indent="-1588">
              <a:buNone/>
            </a:pPr>
            <a:endParaRPr lang="ru-RU" sz="4000" dirty="0" smtClean="0"/>
          </a:p>
          <a:p>
            <a:pPr>
              <a:spcAft>
                <a:spcPts val="1200"/>
              </a:spcAft>
            </a:pPr>
            <a:r>
              <a:rPr lang="ru-RU" sz="2400" dirty="0" smtClean="0"/>
              <a:t>Занятия рассчитаны на 4 модуля (4 семестра, 2 года).</a:t>
            </a:r>
          </a:p>
          <a:p>
            <a:pPr>
              <a:spcAft>
                <a:spcPts val="1200"/>
              </a:spcAft>
            </a:pPr>
            <a:r>
              <a:rPr lang="ru-RU" sz="2400" b="1" dirty="0" smtClean="0"/>
              <a:t>Первый модуль</a:t>
            </a:r>
            <a:r>
              <a:rPr lang="ru-RU" sz="2400" dirty="0" smtClean="0"/>
              <a:t> – базовые простые алгоритмы.</a:t>
            </a:r>
          </a:p>
          <a:p>
            <a:pPr>
              <a:spcAft>
                <a:spcPts val="1200"/>
              </a:spcAft>
            </a:pPr>
            <a:r>
              <a:rPr lang="ru-RU" sz="2400" b="1" dirty="0" smtClean="0"/>
              <a:t>Второй модуль</a:t>
            </a:r>
            <a:r>
              <a:rPr lang="ru-RU" sz="2400" dirty="0" smtClean="0"/>
              <a:t> – более сложные базовые алгоритмы.</a:t>
            </a:r>
          </a:p>
          <a:p>
            <a:pPr>
              <a:spcAft>
                <a:spcPts val="1200"/>
              </a:spcAft>
            </a:pPr>
            <a:r>
              <a:rPr lang="ru-RU" sz="2400" dirty="0" smtClean="0"/>
              <a:t>Цель первых двух модулей – формирование умелого использования управляющих конструкций для записи алгоритмов.</a:t>
            </a:r>
          </a:p>
          <a:p>
            <a:pPr>
              <a:spcAft>
                <a:spcPts val="1200"/>
              </a:spcAft>
            </a:pPr>
            <a:r>
              <a:rPr lang="ru-RU" sz="2400" b="1" dirty="0" smtClean="0"/>
              <a:t>Третий и четвёртый модули</a:t>
            </a:r>
            <a:r>
              <a:rPr lang="ru-RU" sz="2400" dirty="0" smtClean="0"/>
              <a:t> – сложные алгоритмы.</a:t>
            </a:r>
          </a:p>
          <a:p>
            <a:pPr>
              <a:spcAft>
                <a:spcPts val="1200"/>
              </a:spcAft>
            </a:pPr>
            <a:r>
              <a:rPr lang="ru-RU" sz="2400" dirty="0" smtClean="0"/>
              <a:t>Цель третьего и четвёртого модулей – изучение нетривиальных алгоритмов и применение их в решении олимпиадных задач.</a:t>
            </a:r>
            <a:endParaRPr lang="ru-RU" sz="2800" dirty="0" smtClean="0"/>
          </a:p>
          <a:p>
            <a:pPr>
              <a:spcAft>
                <a:spcPts val="1200"/>
              </a:spcAft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37849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первом модуле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6280"/>
          </a:xfrm>
        </p:spPr>
        <p:txBody>
          <a:bodyPr>
            <a:noAutofit/>
          </a:bodyPr>
          <a:lstStyle/>
          <a:p>
            <a:pPr marL="1588" indent="-1588">
              <a:buNone/>
            </a:pPr>
            <a:endParaRPr lang="ru-RU" sz="4000" dirty="0" smtClean="0"/>
          </a:p>
          <a:p>
            <a:pPr>
              <a:spcAft>
                <a:spcPts val="1200"/>
              </a:spcAft>
            </a:pPr>
            <a:r>
              <a:rPr lang="ru-RU" sz="3600" dirty="0" smtClean="0"/>
              <a:t>Специфика решения олимпиадных задач</a:t>
            </a:r>
          </a:p>
          <a:p>
            <a:pPr>
              <a:spcAft>
                <a:spcPts val="1200"/>
              </a:spcAft>
            </a:pPr>
            <a:r>
              <a:rPr lang="ru-RU" sz="3600" dirty="0" smtClean="0"/>
              <a:t>Правила участия в личных и командных олимпиадах</a:t>
            </a:r>
          </a:p>
          <a:p>
            <a:pPr>
              <a:spcAft>
                <a:spcPts val="1200"/>
              </a:spcAft>
            </a:pPr>
            <a:r>
              <a:rPr lang="ru-RU" sz="3600" dirty="0" smtClean="0"/>
              <a:t>Работа с отладчиком</a:t>
            </a:r>
          </a:p>
          <a:p>
            <a:pPr>
              <a:spcAft>
                <a:spcPts val="1200"/>
              </a:spcAft>
            </a:pPr>
            <a:endParaRPr lang="ru-RU" sz="2800" dirty="0" smtClean="0"/>
          </a:p>
          <a:p>
            <a:pPr marL="1588" indent="-1588">
              <a:buNone/>
            </a:pPr>
            <a:endParaRPr lang="ru-RU" sz="4000" dirty="0" smtClean="0"/>
          </a:p>
          <a:p>
            <a:pPr>
              <a:spcAft>
                <a:spcPts val="1200"/>
              </a:spcAft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первом модуле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6280"/>
          </a:xfrm>
        </p:spPr>
        <p:txBody>
          <a:bodyPr>
            <a:noAutofit/>
          </a:bodyPr>
          <a:lstStyle/>
          <a:p>
            <a:pPr marL="1588" indent="-1588">
              <a:spcAft>
                <a:spcPts val="1200"/>
              </a:spcAft>
              <a:buNone/>
            </a:pPr>
            <a:r>
              <a:rPr lang="ru-RU" sz="4000" dirty="0" smtClean="0"/>
              <a:t>В первом модуле рассматриваются:</a:t>
            </a:r>
          </a:p>
          <a:p>
            <a:pPr>
              <a:spcAft>
                <a:spcPts val="1200"/>
              </a:spcAft>
            </a:pPr>
            <a:r>
              <a:rPr lang="ru-RU" sz="2800" dirty="0" smtClean="0"/>
              <a:t>Все основные структуры данных  - массивы, двумерные массивы, строки, на базе которых в дальнейшем строятся более сложные.</a:t>
            </a:r>
          </a:p>
          <a:p>
            <a:pPr>
              <a:spcAft>
                <a:spcPts val="1200"/>
              </a:spcAft>
            </a:pPr>
            <a:r>
              <a:rPr lang="ru-RU" sz="2800" dirty="0" smtClean="0"/>
              <a:t>Базовые алгоритмы при работе с ними (поиск, сортировка). </a:t>
            </a:r>
          </a:p>
          <a:p>
            <a:pPr>
              <a:spcAft>
                <a:spcPts val="1200"/>
              </a:spcAft>
            </a:pPr>
            <a:r>
              <a:rPr lang="ru-RU" sz="2800" dirty="0" smtClean="0"/>
              <a:t>Завершается модуль интересной и практически важной темой: работой с графами</a:t>
            </a:r>
          </a:p>
          <a:p>
            <a:pPr>
              <a:spcAft>
                <a:spcPts val="1200"/>
              </a:spcAft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Потерянный бочонок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8545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Разбор </a:t>
            </a:r>
            <a:r>
              <a:rPr lang="ru-RU" sz="4000" dirty="0" smtClean="0"/>
              <a:t>задачи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ru-RU" dirty="0" smtClean="0"/>
              <a:t>Сложим номера всех </a:t>
            </a:r>
            <a:br>
              <a:rPr lang="ru-RU" dirty="0" smtClean="0"/>
            </a:br>
            <a:r>
              <a:rPr lang="ru-RU" dirty="0" smtClean="0"/>
              <a:t>оставшихся бочонков.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ru-RU" dirty="0" smtClean="0"/>
              <a:t>А сумму чисел от 1 до 100 </a:t>
            </a:r>
            <a:br>
              <a:rPr lang="ru-RU" dirty="0" smtClean="0"/>
            </a:br>
            <a:r>
              <a:rPr lang="ru-RU" dirty="0" smtClean="0"/>
              <a:t>посчитал в своё время еще Гаусс</a:t>
            </a:r>
            <a:r>
              <a:rPr lang="ru-RU" dirty="0" smtClean="0"/>
              <a:t>. </a:t>
            </a:r>
            <a:endParaRPr lang="ru-RU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ru-RU" dirty="0" smtClean="0"/>
              <a:t>У нас 90. Вычтем </a:t>
            </a:r>
            <a:r>
              <a:rPr lang="ru-RU" dirty="0" smtClean="0"/>
              <a:t>наше полученное на </a:t>
            </a:r>
            <a:r>
              <a:rPr lang="ru-RU" dirty="0" smtClean="0"/>
              <a:t>калькуляторе число </a:t>
            </a:r>
            <a:r>
              <a:rPr lang="ru-RU" dirty="0" smtClean="0"/>
              <a:t>из </a:t>
            </a:r>
            <a:r>
              <a:rPr lang="ru-RU" dirty="0" smtClean="0"/>
              <a:t>4095</a:t>
            </a:r>
            <a:r>
              <a:rPr lang="ru-RU" dirty="0" smtClean="0"/>
              <a:t>!</a:t>
            </a:r>
            <a:endParaRPr lang="ru-RU" dirty="0" smtClean="0"/>
          </a:p>
        </p:txBody>
      </p:sp>
      <p:pic>
        <p:nvPicPr>
          <p:cNvPr id="5" name="Picture 4" descr="http://game4kid.ru/sites/default/files/images/15_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628800"/>
            <a:ext cx="3013047" cy="22597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671808" y="3308659"/>
            <a:ext cx="37886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" indent="-28575">
              <a:buNone/>
            </a:pPr>
            <a:r>
              <a:rPr lang="en-US" sz="3200" dirty="0"/>
              <a:t>if (x &gt; 0) </a:t>
            </a:r>
            <a:r>
              <a:rPr lang="en-US" sz="3200" dirty="0" err="1"/>
              <a:t>sgn</a:t>
            </a:r>
            <a:r>
              <a:rPr lang="en-US" sz="3200" dirty="0"/>
              <a:t> = 1;</a:t>
            </a:r>
          </a:p>
          <a:p>
            <a:pPr marL="28575" indent="-28575">
              <a:buNone/>
            </a:pPr>
            <a:r>
              <a:rPr lang="en-US" sz="3200" dirty="0"/>
              <a:t>if (x </a:t>
            </a:r>
            <a:r>
              <a:rPr lang="en-US" sz="3200" dirty="0" smtClean="0"/>
              <a:t>== </a:t>
            </a:r>
            <a:r>
              <a:rPr lang="en-US" sz="3200" dirty="0"/>
              <a:t>0) </a:t>
            </a:r>
            <a:r>
              <a:rPr lang="en-US" sz="3200" dirty="0" err="1"/>
              <a:t>sgn</a:t>
            </a:r>
            <a:r>
              <a:rPr lang="en-US" sz="3200" dirty="0"/>
              <a:t> = -1;</a:t>
            </a:r>
          </a:p>
          <a:p>
            <a:pPr marL="28575" indent="-28575">
              <a:buNone/>
            </a:pPr>
            <a:r>
              <a:rPr lang="en-US" sz="3200" dirty="0"/>
              <a:t>if (x </a:t>
            </a:r>
            <a:r>
              <a:rPr lang="en-US" sz="3200" dirty="0" smtClean="0"/>
              <a:t>&lt; </a:t>
            </a:r>
            <a:r>
              <a:rPr lang="en-US" sz="3200" dirty="0"/>
              <a:t>0) </a:t>
            </a:r>
            <a:r>
              <a:rPr lang="en-US" sz="3200" dirty="0" err="1"/>
              <a:t>sgn</a:t>
            </a:r>
            <a:r>
              <a:rPr lang="en-US" sz="3200" dirty="0"/>
              <a:t>=0;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из </a:t>
            </a:r>
            <a:r>
              <a:rPr lang="ru-RU" dirty="0" err="1" smtClean="0"/>
              <a:t>СУНЦа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85459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28575" indent="-28575">
              <a:buNone/>
            </a:pPr>
            <a:r>
              <a:rPr lang="ru-RU" sz="4000" dirty="0" smtClean="0"/>
              <a:t>Написать программу, вычисляющую знак числа</a:t>
            </a:r>
          </a:p>
          <a:p>
            <a:pPr marL="28575" indent="-28575">
              <a:buNone/>
            </a:pPr>
            <a:endParaRPr lang="ru-RU" sz="4000" dirty="0" smtClean="0"/>
          </a:p>
          <a:p>
            <a:pPr marL="0" indent="0">
              <a:spcAft>
                <a:spcPts val="1200"/>
              </a:spcAft>
              <a:buNone/>
            </a:pPr>
            <a:endParaRPr lang="ru-RU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714876" y="3286124"/>
            <a:ext cx="3888432" cy="156966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</a:rPr>
              <a:t>без </a:t>
            </a:r>
            <a:r>
              <a:rPr lang="en-US" sz="9600" b="1" dirty="0" smtClean="0">
                <a:solidFill>
                  <a:srgbClr val="FF0000"/>
                </a:solidFill>
              </a:rPr>
              <a:t>if!</a:t>
            </a:r>
            <a:endParaRPr lang="ru-RU" sz="8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74739" y="3431412"/>
            <a:ext cx="38164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	    </a:t>
            </a:r>
            <a:r>
              <a:rPr lang="ru-RU" sz="2800" dirty="0" smtClean="0"/>
              <a:t>1, если </a:t>
            </a:r>
            <a:r>
              <a:rPr lang="en-US" sz="2800" dirty="0" smtClean="0"/>
              <a:t>x &gt; 0</a:t>
            </a:r>
          </a:p>
          <a:p>
            <a:r>
              <a:rPr lang="en-US" sz="2800" dirty="0" smtClean="0"/>
              <a:t>F(x) =   0, </a:t>
            </a:r>
            <a:r>
              <a:rPr lang="ru-RU" sz="2800" dirty="0" smtClean="0"/>
              <a:t>если </a:t>
            </a:r>
            <a:r>
              <a:rPr lang="en-US" sz="2800" dirty="0" smtClean="0"/>
              <a:t>x = 0</a:t>
            </a:r>
          </a:p>
          <a:p>
            <a:r>
              <a:rPr lang="en-US" sz="2800" dirty="0" smtClean="0"/>
              <a:t>	   -1, </a:t>
            </a:r>
            <a:r>
              <a:rPr lang="ru-RU" sz="2800" dirty="0" smtClean="0"/>
              <a:t>если</a:t>
            </a:r>
            <a:r>
              <a:rPr lang="en-US" sz="2800" dirty="0" smtClean="0"/>
              <a:t> x &lt; 0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1979712" y="3367826"/>
            <a:ext cx="180020" cy="1512168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8244408" y="62068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277634" y="5141135"/>
            <a:ext cx="6300700" cy="132343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/>
              <a:t>sgn</a:t>
            </a:r>
            <a:r>
              <a:rPr lang="en-US" sz="4000" b="1" dirty="0" smtClean="0"/>
              <a:t> = x / Math. abs(x);</a:t>
            </a:r>
            <a:br>
              <a:rPr lang="en-US" sz="4000" b="1" dirty="0" smtClean="0"/>
            </a:br>
            <a:r>
              <a:rPr lang="ru-RU" sz="4000" b="1" dirty="0" smtClean="0">
                <a:solidFill>
                  <a:srgbClr val="FF0000"/>
                </a:solidFill>
              </a:rPr>
              <a:t>не работает для нуля!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1024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6280"/>
          </a:xfrm>
        </p:spPr>
        <p:txBody>
          <a:bodyPr>
            <a:noAutofit/>
          </a:bodyPr>
          <a:lstStyle/>
          <a:p>
            <a:pPr marL="1588" indent="-1588">
              <a:buNone/>
            </a:pPr>
            <a:endParaRPr lang="ru-RU" sz="4000" dirty="0" smtClean="0"/>
          </a:p>
          <a:p>
            <a:pPr>
              <a:spcAft>
                <a:spcPts val="1200"/>
              </a:spcAft>
            </a:pPr>
            <a:r>
              <a:rPr lang="en-US" sz="5400" dirty="0" smtClean="0"/>
              <a:t>IMHO</a:t>
            </a:r>
            <a:r>
              <a:rPr lang="ru-RU" sz="5400" dirty="0" smtClean="0"/>
              <a:t> </a:t>
            </a:r>
            <a:r>
              <a:rPr lang="en-US" sz="4000" i="1" dirty="0" smtClean="0"/>
              <a:t>(In </a:t>
            </a:r>
            <a:r>
              <a:rPr lang="en-US" sz="4000" i="1" dirty="0" smtClean="0"/>
              <a:t>My Humble Opinion</a:t>
            </a:r>
            <a:r>
              <a:rPr lang="en-US" sz="4000" i="1" dirty="0" smtClean="0"/>
              <a:t>)</a:t>
            </a:r>
            <a:endParaRPr lang="ru-RU" sz="5400" i="1" dirty="0" smtClean="0"/>
          </a:p>
          <a:p>
            <a:pPr indent="-20638">
              <a:spcAft>
                <a:spcPts val="1200"/>
              </a:spcAft>
              <a:buNone/>
            </a:pPr>
            <a:r>
              <a:rPr lang="ru-RU" sz="3600" i="1" dirty="0" smtClean="0"/>
              <a:t>«Профессиональным» «</a:t>
            </a:r>
            <a:r>
              <a:rPr lang="ru-RU" sz="3600" i="1" dirty="0" err="1" smtClean="0"/>
              <a:t>олимпиадником</a:t>
            </a:r>
            <a:r>
              <a:rPr lang="ru-RU" sz="3600" i="1" dirty="0" smtClean="0"/>
              <a:t>» становиться вовсе необязательно,</a:t>
            </a:r>
          </a:p>
          <a:p>
            <a:pPr indent="-20638">
              <a:spcAft>
                <a:spcPts val="1200"/>
              </a:spcAft>
              <a:buNone/>
            </a:pPr>
            <a:r>
              <a:rPr lang="ru-RU" sz="3600" i="1" dirty="0" smtClean="0"/>
              <a:t>н</a:t>
            </a:r>
            <a:r>
              <a:rPr lang="ru-RU" sz="3600" i="1" dirty="0" smtClean="0"/>
              <a:t>о попробовать, «приобщиться к этому миру», стоит однозначно!  </a:t>
            </a:r>
            <a:endParaRPr lang="ru-RU" sz="3600" dirty="0" smtClean="0"/>
          </a:p>
          <a:p>
            <a:pPr>
              <a:spcAft>
                <a:spcPts val="1200"/>
              </a:spcAft>
              <a:buNone/>
            </a:pPr>
            <a:endParaRPr lang="ru-RU" sz="4400" dirty="0" smtClean="0"/>
          </a:p>
          <a:p>
            <a:pPr marL="1588" indent="-1588">
              <a:buNone/>
            </a:pPr>
            <a:endParaRPr lang="ru-RU" sz="4000" dirty="0" smtClean="0"/>
          </a:p>
          <a:p>
            <a:pPr>
              <a:spcAft>
                <a:spcPts val="1200"/>
              </a:spcAft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Алгоритмы.</a:t>
            </a:r>
            <a:br>
              <a:rPr lang="ru-RU" dirty="0" smtClean="0"/>
            </a:br>
            <a:r>
              <a:rPr lang="ru-RU" dirty="0" smtClean="0"/>
              <a:t>Олимпиадное программирование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2786058"/>
            <a:ext cx="6560234" cy="1181104"/>
          </a:xfrm>
        </p:spPr>
        <p:txBody>
          <a:bodyPr/>
          <a:lstStyle/>
          <a:p>
            <a:r>
              <a:rPr lang="ru-RU" dirty="0" smtClean="0"/>
              <a:t>Не совсем обычный курс</a:t>
            </a:r>
            <a:br>
              <a:rPr lang="ru-RU" dirty="0" smtClean="0"/>
            </a:br>
            <a:r>
              <a:rPr lang="ru-RU" dirty="0" smtClean="0"/>
              <a:t>компьютерных технологий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5214950"/>
            <a:ext cx="84296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Ильин Владимир Владимирович, </a:t>
            </a:r>
            <a:r>
              <a:rPr lang="en-US" sz="2000" dirty="0" smtClean="0"/>
              <a:t>oivt@ya.ru</a:t>
            </a:r>
            <a:endParaRPr lang="ru-RU" sz="2000" dirty="0" smtClean="0"/>
          </a:p>
          <a:p>
            <a:r>
              <a:rPr lang="ru-RU" sz="2000" dirty="0" smtClean="0"/>
              <a:t>преподаватель программирования лицея «Вторая школа»,</a:t>
            </a:r>
          </a:p>
          <a:p>
            <a:r>
              <a:rPr lang="ru-RU" sz="2000" dirty="0" smtClean="0"/>
              <a:t>преподаватель Летней компьютерной школы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Немного о компьютерах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4600904"/>
          </a:xfrm>
        </p:spPr>
        <p:txBody>
          <a:bodyPr/>
          <a:lstStyle/>
          <a:p>
            <a:r>
              <a:rPr lang="ru-RU" dirty="0" smtClean="0"/>
              <a:t>Мой первый компьютер </a:t>
            </a:r>
            <a:r>
              <a:rPr lang="ru-RU" b="1" dirty="0" smtClean="0"/>
              <a:t>БК-0010-01</a:t>
            </a:r>
            <a:endParaRPr lang="ru-RU" b="1" dirty="0"/>
          </a:p>
        </p:txBody>
      </p:sp>
      <p:pic>
        <p:nvPicPr>
          <p:cNvPr id="14338" name="Picture 2" descr="http://i061.radikal.ru/0906/2e/fc2cfb524ba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357430"/>
            <a:ext cx="2786082" cy="1969848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5000628" y="2428868"/>
            <a:ext cx="378621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Быстродействие — </a:t>
            </a:r>
            <a:r>
              <a:rPr lang="ru-RU" i="1" dirty="0" smtClean="0"/>
              <a:t>Не менее</a:t>
            </a:r>
            <a:br>
              <a:rPr lang="ru-RU" i="1" dirty="0" smtClean="0"/>
            </a:br>
            <a:r>
              <a:rPr lang="ru-RU" i="1" dirty="0" smtClean="0"/>
              <a:t> 0,3 млн.</a:t>
            </a:r>
            <a:r>
              <a:rPr lang="ru-RU" dirty="0" smtClean="0"/>
              <a:t> операций в секунду</a:t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Ёмкость оперативного запоминающего устройства (ОЗУ) — </a:t>
            </a:r>
            <a:r>
              <a:rPr lang="ru-RU" i="1" dirty="0" smtClean="0"/>
              <a:t>32 </a:t>
            </a:r>
            <a:r>
              <a:rPr lang="ru-RU" i="1" dirty="0" err="1" smtClean="0"/>
              <a:t>кБайт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Скорость обмена информацией с кассетным магнитофоном — </a:t>
            </a:r>
            <a:br>
              <a:rPr lang="ru-RU" dirty="0" smtClean="0"/>
            </a:br>
            <a:r>
              <a:rPr lang="ru-RU" i="1" dirty="0" smtClean="0"/>
              <a:t>1200 бит в секунду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Ёмкость накопителя на </a:t>
            </a:r>
            <a:r>
              <a:rPr lang="ru-RU" dirty="0" err="1" smtClean="0"/>
              <a:t>компакт-кассете</a:t>
            </a:r>
            <a:r>
              <a:rPr lang="ru-RU" dirty="0" smtClean="0"/>
              <a:t> типа МК-60 —</a:t>
            </a:r>
            <a:br>
              <a:rPr lang="ru-RU" dirty="0" smtClean="0"/>
            </a:br>
            <a:r>
              <a:rPr lang="ru-RU" i="1" dirty="0" smtClean="0"/>
              <a:t>не более 0.5 Мбайт</a:t>
            </a:r>
            <a:endParaRPr lang="ru-RU" dirty="0"/>
          </a:p>
        </p:txBody>
      </p:sp>
      <p:pic>
        <p:nvPicPr>
          <p:cNvPr id="15362" name="Picture 2" descr="http://hobot.pdp-11.ru/BKGAMES/PANTER_Bk_soft/bk-001x.land.ru/BK0010(-01)/Games/ASM/Images/Africa%2005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4500570"/>
            <a:ext cx="1928826" cy="1928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Немного о компьютерах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4600904"/>
          </a:xfrm>
        </p:spPr>
        <p:txBody>
          <a:bodyPr/>
          <a:lstStyle/>
          <a:p>
            <a:r>
              <a:rPr lang="ru-RU" dirty="0" smtClean="0"/>
              <a:t>Сейчас собираюсь покупать </a:t>
            </a:r>
            <a:br>
              <a:rPr lang="ru-RU" dirty="0" smtClean="0"/>
            </a:br>
            <a:r>
              <a:rPr lang="en-US" dirty="0" smtClean="0"/>
              <a:t>Lenovo ThinkPad Edge E120</a:t>
            </a:r>
          </a:p>
          <a:p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714876" y="3143248"/>
            <a:ext cx="37862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Частота процессора 1200 МГц </a:t>
            </a:r>
            <a:br>
              <a:rPr lang="ru-RU" dirty="0" smtClean="0"/>
            </a:br>
            <a:r>
              <a:rPr lang="ru-RU" dirty="0" smtClean="0"/>
              <a:t>(БК 0010-01 </a:t>
            </a:r>
            <a:r>
              <a:rPr lang="en-US" dirty="0" smtClean="0">
                <a:latin typeface="Cambria" pitchFamily="18" charset="0"/>
              </a:rPr>
              <a:t>x</a:t>
            </a:r>
            <a:r>
              <a:rPr lang="ru-RU" dirty="0" smtClean="0">
                <a:latin typeface="Cambria" pitchFamily="18" charset="0"/>
              </a:rPr>
              <a:t>  </a:t>
            </a:r>
            <a:r>
              <a:rPr lang="en-US" dirty="0" smtClean="0">
                <a:latin typeface="Cambria" pitchFamily="18" charset="0"/>
              </a:rPr>
              <a:t>4000</a:t>
            </a:r>
            <a:r>
              <a:rPr lang="en-US" dirty="0" smtClean="0"/>
              <a:t>)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Память ОЗУ 2048 Мб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ru-RU" dirty="0" smtClean="0"/>
              <a:t>БК  0010-01 </a:t>
            </a:r>
            <a:r>
              <a:rPr lang="ru-RU" dirty="0" err="1" smtClean="0"/>
              <a:t>х</a:t>
            </a:r>
            <a:r>
              <a:rPr lang="ru-RU" dirty="0" smtClean="0"/>
              <a:t> 65536</a:t>
            </a:r>
            <a:r>
              <a:rPr lang="en-US" dirty="0" smtClean="0"/>
              <a:t>)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Жёсткий диск </a:t>
            </a:r>
            <a:r>
              <a:rPr lang="en-US" dirty="0" smtClean="0">
                <a:latin typeface="Cambria" pitchFamily="18" charset="0"/>
              </a:rPr>
              <a:t>HDD</a:t>
            </a:r>
            <a:r>
              <a:rPr lang="ru-RU" dirty="0" smtClean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320</a:t>
            </a:r>
            <a:r>
              <a:rPr lang="ru-RU" dirty="0" smtClean="0"/>
              <a:t> Гб</a:t>
            </a:r>
          </a:p>
          <a:p>
            <a:r>
              <a:rPr lang="en-US" dirty="0" smtClean="0"/>
              <a:t>(</a:t>
            </a:r>
            <a:r>
              <a:rPr lang="ru-RU" dirty="0" smtClean="0"/>
              <a:t>БК  0010-01 </a:t>
            </a:r>
            <a:r>
              <a:rPr lang="ru-RU" dirty="0" err="1" smtClean="0"/>
              <a:t>х</a:t>
            </a:r>
            <a:r>
              <a:rPr lang="ru-RU" dirty="0" smtClean="0"/>
              <a:t> 655360</a:t>
            </a:r>
            <a:r>
              <a:rPr lang="en-US" dirty="0" smtClean="0"/>
              <a:t>)</a:t>
            </a:r>
            <a:endParaRPr lang="ru-RU" dirty="0" smtClean="0"/>
          </a:p>
        </p:txBody>
      </p:sp>
      <p:pic>
        <p:nvPicPr>
          <p:cNvPr id="15362" name="Picture 2" descr="http://digitik.ru/upload/iblock/dc0/lenovo_edge_11_red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2857496"/>
            <a:ext cx="2928958" cy="2511582"/>
          </a:xfrm>
          <a:prstGeom prst="rect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Немного о компьютерах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2214554"/>
            <a:ext cx="8229600" cy="1643074"/>
          </a:xfrm>
        </p:spPr>
        <p:txBody>
          <a:bodyPr/>
          <a:lstStyle/>
          <a:p>
            <a:pPr>
              <a:buNone/>
            </a:pPr>
            <a:r>
              <a:rPr lang="ru-RU" sz="4000" dirty="0" smtClean="0"/>
              <a:t>Важно понимать:</a:t>
            </a:r>
          </a:p>
          <a:p>
            <a:pPr>
              <a:buNone/>
            </a:pPr>
            <a:r>
              <a:rPr lang="ru-RU" sz="4000" dirty="0" smtClean="0"/>
              <a:t>при этом мало что изменилось!</a:t>
            </a:r>
            <a:endParaRPr lang="en-US" sz="4000" dirty="0" smtClean="0"/>
          </a:p>
          <a:p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3929066"/>
            <a:ext cx="70723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 изменился основной принцип: компьютеры стали намного быстрее, «вместительнее», но не умнее. </a:t>
            </a:r>
          </a:p>
          <a:p>
            <a:endParaRPr lang="ru-RU" dirty="0" smtClean="0"/>
          </a:p>
          <a:p>
            <a:r>
              <a:rPr lang="ru-RU" dirty="0"/>
              <a:t>Д</a:t>
            </a:r>
            <a:r>
              <a:rPr lang="ru-RU" dirty="0" smtClean="0"/>
              <a:t>умать по-прежнему приходится человеку-программисту! </a:t>
            </a:r>
            <a:br>
              <a:rPr lang="ru-RU" dirty="0" smtClean="0"/>
            </a:br>
            <a:r>
              <a:rPr lang="ru-RU" dirty="0" smtClean="0"/>
              <a:t>Иначе ни памяти, ни быстродействия будет по-прежнему не хватать.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программиста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571612"/>
            <a:ext cx="8229600" cy="1643074"/>
          </a:xfrm>
        </p:spPr>
        <p:txBody>
          <a:bodyPr>
            <a:normAutofit fontScale="92500" lnSpcReduction="10000"/>
          </a:bodyPr>
          <a:lstStyle/>
          <a:p>
            <a:pPr indent="-25400">
              <a:buNone/>
            </a:pPr>
            <a:r>
              <a:rPr lang="ru-RU" sz="4000" dirty="0" smtClean="0"/>
              <a:t>Память по-прежнему состоит из последовательно-расположенных ячеек, </a:t>
            </a:r>
            <a:endParaRPr lang="en-US" sz="4000" dirty="0" smtClean="0"/>
          </a:p>
          <a:p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71538" y="5000637"/>
            <a:ext cx="6858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поэтому вставка элемента – очень долгая операция.  </a:t>
            </a:r>
            <a:r>
              <a:rPr lang="ru-RU" b="1" dirty="0" smtClean="0"/>
              <a:t>Приходится все сдвигать </a:t>
            </a:r>
            <a:r>
              <a:rPr lang="ru-RU" dirty="0" smtClean="0"/>
              <a:t>(а ячеек-то стало  теперь больше!) </a:t>
            </a:r>
            <a:r>
              <a:rPr lang="ru-RU" b="1" dirty="0" smtClean="0"/>
              <a:t>или… придумывать, как этого не делать!</a:t>
            </a:r>
          </a:p>
          <a:p>
            <a:endParaRPr lang="ru-RU" b="1" dirty="0" smtClean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857356" y="4214818"/>
          <a:ext cx="5486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…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071802" y="3429000"/>
          <a:ext cx="61910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1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о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Стрелка вправо с вырезом 9"/>
          <p:cNvSpPr/>
          <p:nvPr/>
        </p:nvSpPr>
        <p:spPr>
          <a:xfrm rot="8388819">
            <a:off x="2368050" y="3815697"/>
            <a:ext cx="886376" cy="35719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программиста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571612"/>
            <a:ext cx="8229600" cy="1643074"/>
          </a:xfrm>
        </p:spPr>
        <p:txBody>
          <a:bodyPr>
            <a:normAutofit/>
          </a:bodyPr>
          <a:lstStyle/>
          <a:p>
            <a:pPr indent="-25400">
              <a:buNone/>
            </a:pPr>
            <a:r>
              <a:rPr lang="ru-RU" sz="4000" dirty="0" smtClean="0"/>
              <a:t>Памяти по-прежнему не хватит,</a:t>
            </a:r>
          </a:p>
          <a:p>
            <a:pPr indent="-25400">
              <a:buNone/>
            </a:pPr>
            <a:r>
              <a:rPr lang="ru-RU" sz="4000" dirty="0" smtClean="0"/>
              <a:t>чтобы записать число</a:t>
            </a:r>
          </a:p>
          <a:p>
            <a:pPr indent="-25400">
              <a:buNone/>
            </a:pPr>
            <a:endParaRPr lang="ru-RU" sz="4000" dirty="0" smtClean="0"/>
          </a:p>
          <a:p>
            <a:pPr>
              <a:buNone/>
            </a:pP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71538" y="5000637"/>
            <a:ext cx="757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 ответить на вопрос, какими цифрами оно заканчивается – вполне можно!</a:t>
            </a:r>
          </a:p>
        </p:txBody>
      </p:sp>
      <p:grpSp>
        <p:nvGrpSpPr>
          <p:cNvPr id="15" name="Группа 14"/>
          <p:cNvGrpSpPr/>
          <p:nvPr/>
        </p:nvGrpSpPr>
        <p:grpSpPr>
          <a:xfrm>
            <a:off x="3643306" y="3000372"/>
            <a:ext cx="1392492" cy="1966381"/>
            <a:chOff x="3071802" y="3500438"/>
            <a:chExt cx="1392492" cy="1966381"/>
          </a:xfrm>
        </p:grpSpPr>
        <p:sp>
          <p:nvSpPr>
            <p:cNvPr id="9" name="TextBox 8"/>
            <p:cNvSpPr txBox="1"/>
            <p:nvPr/>
          </p:nvSpPr>
          <p:spPr>
            <a:xfrm>
              <a:off x="3071802" y="4143380"/>
              <a:ext cx="121444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8000" b="1" dirty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</a:rPr>
                <a:t>9</a:t>
              </a:r>
              <a:endParaRPr lang="ru-RU" sz="8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57620" y="3571876"/>
              <a:ext cx="50206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4000" b="1" dirty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</a:rPr>
                <a:t>9</a:t>
              </a:r>
              <a:endParaRPr lang="ru-RU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143372" y="3500438"/>
              <a:ext cx="3209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</a:rPr>
                <a:t>9</a:t>
              </a:r>
              <a:endParaRPr lang="ru-RU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500430" y="3786190"/>
              <a:ext cx="639919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ru-RU" sz="6000" b="1" dirty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</a:rPr>
                <a:t>9</a:t>
              </a:r>
              <a:endParaRPr lang="ru-RU" sz="6000" dirty="0">
                <a:solidFill>
                  <a:prstClr val="white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программиста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571612"/>
            <a:ext cx="8229600" cy="1643074"/>
          </a:xfrm>
        </p:spPr>
        <p:txBody>
          <a:bodyPr>
            <a:normAutofit/>
          </a:bodyPr>
          <a:lstStyle/>
          <a:p>
            <a:pPr indent="-25400">
              <a:buNone/>
            </a:pPr>
            <a:r>
              <a:rPr lang="ru-RU" sz="4000" dirty="0" smtClean="0"/>
              <a:t>Компьютер с легкостью может хранить карту пробок</a:t>
            </a:r>
          </a:p>
          <a:p>
            <a:pPr indent="-25400">
              <a:buNone/>
            </a:pPr>
            <a:endParaRPr lang="ru-RU" sz="4000" dirty="0" smtClean="0"/>
          </a:p>
          <a:p>
            <a:pPr>
              <a:buNone/>
            </a:pP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71538" y="5000637"/>
            <a:ext cx="75724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Но научить компьютер отыскивать маршрут объезда </a:t>
            </a:r>
            <a:br>
              <a:rPr lang="ru-RU" dirty="0" smtClean="0"/>
            </a:br>
            <a:r>
              <a:rPr lang="ru-RU" dirty="0" smtClean="0"/>
              <a:t>по-прежнему должен программист!</a:t>
            </a:r>
          </a:p>
        </p:txBody>
      </p:sp>
      <p:pic>
        <p:nvPicPr>
          <p:cNvPr id="16386" name="Picture 2" descr="http://inetauto.ru/uploads/posts/2010-07/1278092122_great-prob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3071810"/>
            <a:ext cx="3071834" cy="204788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Данные и алгоритмы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714488"/>
            <a:ext cx="8229600" cy="1643074"/>
          </a:xfrm>
        </p:spPr>
        <p:txBody>
          <a:bodyPr>
            <a:normAutofit fontScale="92500" lnSpcReduction="10000"/>
          </a:bodyPr>
          <a:lstStyle/>
          <a:p>
            <a:pPr indent="-25400">
              <a:buNone/>
            </a:pPr>
            <a:r>
              <a:rPr lang="ru-RU" sz="4000" dirty="0" err="1" smtClean="0"/>
              <a:t>Олимпиадники</a:t>
            </a:r>
            <a:r>
              <a:rPr lang="ru-RU" sz="4000" dirty="0" smtClean="0"/>
              <a:t> занимаются решением подобных задач</a:t>
            </a:r>
            <a:br>
              <a:rPr lang="ru-RU" sz="4000" dirty="0" smtClean="0"/>
            </a:br>
            <a:r>
              <a:rPr lang="ru-RU" sz="4000" dirty="0" smtClean="0"/>
              <a:t>«в чистом виде» !</a:t>
            </a:r>
          </a:p>
          <a:p>
            <a:pPr indent="-25400">
              <a:buNone/>
            </a:pPr>
            <a:endParaRPr lang="ru-RU" sz="4000" dirty="0" smtClean="0"/>
          </a:p>
          <a:p>
            <a:pPr indent="-25400">
              <a:buNone/>
            </a:pPr>
            <a:endParaRPr lang="ru-RU" sz="4000" dirty="0" smtClean="0"/>
          </a:p>
          <a:p>
            <a:pPr>
              <a:buNone/>
            </a:pP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00100" y="5072074"/>
            <a:ext cx="75724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pPr marL="357188" indent="-174625"/>
            <a:r>
              <a:rPr lang="ru-RU" sz="2000" dirty="0" smtClean="0"/>
              <a:t>* Конечно многие алгоритмы находят серьёзные практические применения!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1538" y="3429000"/>
            <a:ext cx="77867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Им очень  нужно перевезти на меленькой  лодке на другой берег волка, козу и капусту и их не волнует вопрос «зачем?».*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071538" y="5286388"/>
            <a:ext cx="7215238" cy="158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1048</TotalTime>
  <Words>500</Words>
  <Application>Microsoft Office PowerPoint</Application>
  <PresentationFormat>Экран (4:3)</PresentationFormat>
  <Paragraphs>119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Foundry</vt:lpstr>
      <vt:lpstr>Потерянный бочонок</vt:lpstr>
      <vt:lpstr>Алгоритмы. Олимпиадное программирование</vt:lpstr>
      <vt:lpstr>Немного о компьютерах</vt:lpstr>
      <vt:lpstr>Немного о компьютерах</vt:lpstr>
      <vt:lpstr>Немного о компьютерах</vt:lpstr>
      <vt:lpstr>Задачи программиста</vt:lpstr>
      <vt:lpstr>Задачи программиста</vt:lpstr>
      <vt:lpstr>Задачи программиста</vt:lpstr>
      <vt:lpstr>Данные и алгоритмы</vt:lpstr>
      <vt:lpstr>Слайд 10</vt:lpstr>
      <vt:lpstr>Слайд 11</vt:lpstr>
      <vt:lpstr>Компоненты курса</vt:lpstr>
      <vt:lpstr>Ориентация на язык Java</vt:lpstr>
      <vt:lpstr>Структура курса</vt:lpstr>
      <vt:lpstr>В первом модуле</vt:lpstr>
      <vt:lpstr>В первом модуле</vt:lpstr>
      <vt:lpstr>Потерянный бочонок</vt:lpstr>
      <vt:lpstr>Задача из СУНЦа</vt:lpstr>
      <vt:lpstr>Заключение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Алгоритмы. Олимпиадное программирование</dc:title>
  <dc:creator>vv</dc:creator>
  <cp:lastModifiedBy>vv</cp:lastModifiedBy>
  <cp:revision>51</cp:revision>
  <dcterms:created xsi:type="dcterms:W3CDTF">2013-04-04T19:39:57Z</dcterms:created>
  <dcterms:modified xsi:type="dcterms:W3CDTF">2013-04-14T16:26:32Z</dcterms:modified>
</cp:coreProperties>
</file>