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307" autoAdjust="0"/>
    <p:restoredTop sz="94660"/>
  </p:normalViewPr>
  <p:slideViewPr>
    <p:cSldViewPr>
      <p:cViewPr varScale="1">
        <p:scale>
          <a:sx n="70" d="100"/>
          <a:sy n="70" d="100"/>
        </p:scale>
        <p:origin x="1434"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B4C71EC6-210F-42DE-9C53-41977AD35B3D}" type="datetimeFigureOut">
              <a:rPr lang="ru-RU" smtClean="0"/>
              <a:t>23.12.2022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B4C71EC6-210F-42DE-9C53-41977AD35B3D}" type="datetimeFigureOut">
              <a:rPr lang="ru-RU" smtClean="0"/>
              <a:t>23.12.2022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B4C71EC6-210F-42DE-9C53-41977AD35B3D}" type="datetimeFigureOut">
              <a:rPr lang="ru-RU" smtClean="0"/>
              <a:t>23.12.2022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B4C71EC6-210F-42DE-9C53-41977AD35B3D}" type="datetimeFigureOut">
              <a:rPr lang="ru-RU" smtClean="0"/>
              <a:t>23.12.2022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B4C71EC6-210F-42DE-9C53-41977AD35B3D}" type="datetimeFigureOut">
              <a:rPr lang="ru-RU" smtClean="0"/>
              <a:t>23.12.2022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B4C71EC6-210F-42DE-9C53-41977AD35B3D}" type="datetimeFigureOut">
              <a:rPr lang="ru-RU" smtClean="0"/>
              <a:t>23.12.2022</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B4C71EC6-210F-42DE-9C53-41977AD35B3D}" type="datetimeFigureOut">
              <a:rPr lang="ru-RU" smtClean="0"/>
              <a:t>23.12.2022</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B4C71EC6-210F-42DE-9C53-41977AD35B3D}" type="datetimeFigureOut">
              <a:rPr lang="ru-RU" smtClean="0"/>
              <a:t>23.12.2022</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B4C71EC6-210F-42DE-9C53-41977AD35B3D}" type="datetimeFigureOut">
              <a:rPr lang="ru-RU" smtClean="0"/>
              <a:t>23.12.2022</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B4C71EC6-210F-42DE-9C53-41977AD35B3D}" type="datetimeFigureOut">
              <a:rPr lang="ru-RU" smtClean="0"/>
              <a:t>23.12.2022</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B4C71EC6-210F-42DE-9C53-41977AD35B3D}" type="datetimeFigureOut">
              <a:rPr lang="ru-RU" smtClean="0"/>
              <a:t>23.12.2022</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4C71EC6-210F-42DE-9C53-41977AD35B3D}" type="datetimeFigureOut">
              <a:rPr lang="ru-RU" smtClean="0"/>
              <a:t>23.12.2022</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9B0651-EE4F-4900-A07F-96A6BFA9D0F0}" type="slidenum">
              <a:rPr lang="ru-RU" smtClean="0"/>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normAutofit fontScale="92500" lnSpcReduction="20000"/>
          </a:bodyPr>
          <a:lstStyle/>
          <a:p>
            <a:r>
              <a:rPr lang="ru-RU" b="1" dirty="0"/>
              <a:t>Сортировка выбором (</a:t>
            </a:r>
            <a:r>
              <a:rPr lang="ru-RU" b="1" dirty="0" err="1"/>
              <a:t>Selection</a:t>
            </a:r>
            <a:r>
              <a:rPr lang="ru-RU" b="1" dirty="0"/>
              <a:t> </a:t>
            </a:r>
            <a:r>
              <a:rPr lang="ru-RU" b="1" dirty="0" err="1"/>
              <a:t>sort</a:t>
            </a:r>
            <a:r>
              <a:rPr lang="ru-RU" b="1" dirty="0"/>
              <a:t>)</a:t>
            </a:r>
          </a:p>
          <a:p>
            <a:r>
              <a:rPr lang="ru-RU" dirty="0"/>
              <a:t>Для того, чтобы отсортировать массив в порядке возрастания, следует на каждой итерации найти элемент с наибольшим значением. С ним нужно поменять местами последний элемент. Следующий элемент с наибольшим значением становится уже на предпоследнее место. Так должно происходить, пока элементы, находящиеся на первых местах в </a:t>
            </a:r>
            <a:r>
              <a:rPr lang="ru-RU" dirty="0" err="1"/>
              <a:t>массивe</a:t>
            </a:r>
            <a:r>
              <a:rPr lang="ru-RU" dirty="0"/>
              <a:t>, не окажутся в надлежащем порядке.</a:t>
            </a:r>
          </a:p>
          <a:p>
            <a:pPr marL="0" indent="0">
              <a:buNone/>
            </a:pPr>
            <a:endParaRPr lang="ru-RU" dirty="0"/>
          </a:p>
        </p:txBody>
      </p:sp>
    </p:spTree>
    <p:extLst>
      <p:ext uri="{BB962C8B-B14F-4D97-AF65-F5344CB8AC3E}">
        <p14:creationId xmlns:p14="http://schemas.microsoft.com/office/powerpoint/2010/main" val="116934070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lstStyle/>
          <a:p>
            <a:pPr marL="0" indent="0">
              <a:buNone/>
            </a:pPr>
            <a:r>
              <a:rPr lang="ru-RU" dirty="0"/>
              <a:t>Пример программы, которая создает массив типа </a:t>
            </a:r>
            <a:r>
              <a:rPr lang="ru-RU" dirty="0" err="1"/>
              <a:t>int</a:t>
            </a:r>
            <a:r>
              <a:rPr lang="ru-RU" dirty="0"/>
              <a:t>[], заданного пользователем размера, считывает с клавиатуры его элементы, затем прибавляет к каждому элементу массива число 1, затем выводит результат на экран:</a:t>
            </a:r>
          </a:p>
        </p:txBody>
      </p:sp>
    </p:spTree>
    <p:extLst>
      <p:ext uri="{BB962C8B-B14F-4D97-AF65-F5344CB8AC3E}">
        <p14:creationId xmlns:p14="http://schemas.microsoft.com/office/powerpoint/2010/main" val="413161184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normAutofit fontScale="32500" lnSpcReduction="20000"/>
          </a:bodyPr>
          <a:lstStyle/>
          <a:p>
            <a:pPr marL="0" indent="0">
              <a:buNone/>
            </a:pPr>
            <a:r>
              <a:rPr lang="en-US" dirty="0"/>
              <a:t> #include&lt;</a:t>
            </a:r>
            <a:r>
              <a:rPr lang="en-US" dirty="0" err="1"/>
              <a:t>iostream</a:t>
            </a:r>
            <a:r>
              <a:rPr lang="en-US" dirty="0"/>
              <a:t>&gt;</a:t>
            </a:r>
          </a:p>
          <a:p>
            <a:pPr marL="0" indent="0">
              <a:buNone/>
            </a:pPr>
            <a:r>
              <a:rPr lang="en-US" dirty="0"/>
              <a:t>     using namespace </a:t>
            </a:r>
            <a:r>
              <a:rPr lang="en-US" dirty="0" err="1"/>
              <a:t>std</a:t>
            </a:r>
            <a:r>
              <a:rPr lang="en-US" dirty="0"/>
              <a:t>;</a:t>
            </a:r>
          </a:p>
          <a:p>
            <a:pPr marL="0" indent="0">
              <a:buNone/>
            </a:pPr>
            <a:r>
              <a:rPr lang="en-US" dirty="0"/>
              <a:t>     </a:t>
            </a:r>
            <a:r>
              <a:rPr lang="en-US" dirty="0" err="1"/>
              <a:t>int</a:t>
            </a:r>
            <a:r>
              <a:rPr lang="en-US" dirty="0"/>
              <a:t> main()</a:t>
            </a:r>
          </a:p>
          <a:p>
            <a:pPr marL="0" indent="0">
              <a:buNone/>
            </a:pPr>
            <a:r>
              <a:rPr lang="en-US" dirty="0"/>
              <a:t>     {</a:t>
            </a:r>
          </a:p>
          <a:p>
            <a:pPr marL="0" indent="0">
              <a:buNone/>
            </a:pPr>
            <a:r>
              <a:rPr lang="en-US" dirty="0"/>
              <a:t>         </a:t>
            </a:r>
            <a:r>
              <a:rPr lang="en-US" dirty="0" err="1"/>
              <a:t>int</a:t>
            </a:r>
            <a:r>
              <a:rPr lang="en-US" dirty="0"/>
              <a:t> n;          // </a:t>
            </a:r>
            <a:r>
              <a:rPr lang="ru-RU" dirty="0"/>
              <a:t>Размер массива</a:t>
            </a:r>
          </a:p>
          <a:p>
            <a:pPr marL="0" indent="0">
              <a:buNone/>
            </a:pPr>
            <a:r>
              <a:rPr lang="ru-RU" dirty="0"/>
              <a:t>         </a:t>
            </a:r>
            <a:r>
              <a:rPr lang="en-US" dirty="0" err="1"/>
              <a:t>int</a:t>
            </a:r>
            <a:r>
              <a:rPr lang="en-US" dirty="0"/>
              <a:t> </a:t>
            </a:r>
            <a:r>
              <a:rPr lang="en-US" dirty="0" err="1"/>
              <a:t>i</a:t>
            </a:r>
            <a:r>
              <a:rPr lang="en-US" dirty="0"/>
              <a:t>;          // </a:t>
            </a:r>
            <a:r>
              <a:rPr lang="ru-RU" dirty="0"/>
              <a:t>Счетчик в циклах</a:t>
            </a:r>
          </a:p>
          <a:p>
            <a:pPr marL="0" indent="0">
              <a:buNone/>
            </a:pPr>
            <a:r>
              <a:rPr lang="ru-RU" dirty="0"/>
              <a:t>     </a:t>
            </a:r>
          </a:p>
          <a:p>
            <a:pPr marL="0" indent="0">
              <a:buNone/>
            </a:pPr>
            <a:r>
              <a:rPr lang="ru-RU" dirty="0"/>
              <a:t>         </a:t>
            </a:r>
            <a:r>
              <a:rPr lang="en-US" dirty="0" err="1"/>
              <a:t>cout</a:t>
            </a:r>
            <a:r>
              <a:rPr lang="en-US" dirty="0"/>
              <a:t>&lt;&lt;"</a:t>
            </a:r>
            <a:r>
              <a:rPr lang="ru-RU" dirty="0"/>
              <a:t>Введите количество чисел: ";</a:t>
            </a:r>
          </a:p>
          <a:p>
            <a:pPr marL="0" indent="0">
              <a:buNone/>
            </a:pPr>
            <a:r>
              <a:rPr lang="ru-RU" dirty="0"/>
              <a:t>         </a:t>
            </a:r>
            <a:r>
              <a:rPr lang="en-US" dirty="0" err="1"/>
              <a:t>cin</a:t>
            </a:r>
            <a:r>
              <a:rPr lang="en-US" dirty="0"/>
              <a:t>&gt;&gt;n;         // </a:t>
            </a:r>
            <a:r>
              <a:rPr lang="ru-RU" dirty="0"/>
              <a:t>Считываем размер массива</a:t>
            </a:r>
          </a:p>
          <a:p>
            <a:pPr marL="0" indent="0">
              <a:buNone/>
            </a:pPr>
            <a:r>
              <a:rPr lang="ru-RU" dirty="0"/>
              <a:t>     </a:t>
            </a:r>
          </a:p>
          <a:p>
            <a:pPr marL="0" indent="0">
              <a:buNone/>
            </a:pPr>
            <a:r>
              <a:rPr lang="ru-RU" dirty="0"/>
              <a:t>         </a:t>
            </a:r>
            <a:r>
              <a:rPr lang="en-US" dirty="0" err="1"/>
              <a:t>int</a:t>
            </a:r>
            <a:r>
              <a:rPr lang="en-US" dirty="0"/>
              <a:t> </a:t>
            </a:r>
            <a:r>
              <a:rPr lang="en-US" dirty="0" err="1"/>
              <a:t>arr</a:t>
            </a:r>
            <a:r>
              <a:rPr lang="en-US" dirty="0"/>
              <a:t>[n];     // </a:t>
            </a:r>
            <a:r>
              <a:rPr lang="ru-RU" dirty="0"/>
              <a:t>Объявление массива (так делать нельзя), лучше вместо такого объявления массива использовать </a:t>
            </a:r>
            <a:r>
              <a:rPr lang="en-US" dirty="0" err="1"/>
              <a:t>std</a:t>
            </a:r>
            <a:r>
              <a:rPr lang="en-US" dirty="0"/>
              <a:t>::vector&lt;</a:t>
            </a:r>
            <a:r>
              <a:rPr lang="en-US" dirty="0" err="1"/>
              <a:t>int</a:t>
            </a:r>
            <a:r>
              <a:rPr lang="en-US" dirty="0"/>
              <a:t>&gt; </a:t>
            </a:r>
            <a:r>
              <a:rPr lang="en-US" dirty="0" err="1"/>
              <a:t>arr</a:t>
            </a:r>
            <a:r>
              <a:rPr lang="en-US" dirty="0"/>
              <a:t>(n);</a:t>
            </a:r>
          </a:p>
          <a:p>
            <a:pPr marL="0" indent="0">
              <a:buNone/>
            </a:pPr>
            <a:endParaRPr lang="en-US" dirty="0"/>
          </a:p>
          <a:p>
            <a:pPr marL="0" indent="0">
              <a:buNone/>
            </a:pPr>
            <a:r>
              <a:rPr lang="en-US" dirty="0"/>
              <a:t>     </a:t>
            </a:r>
          </a:p>
          <a:p>
            <a:pPr marL="0" indent="0">
              <a:buNone/>
            </a:pPr>
            <a:r>
              <a:rPr lang="en-US" dirty="0"/>
              <a:t>                         // </a:t>
            </a:r>
            <a:r>
              <a:rPr lang="ru-RU" dirty="0"/>
              <a:t>Считываем массив</a:t>
            </a:r>
          </a:p>
          <a:p>
            <a:pPr marL="0" indent="0">
              <a:buNone/>
            </a:pPr>
            <a:r>
              <a:rPr lang="ru-RU" dirty="0"/>
              <a:t>         </a:t>
            </a:r>
            <a:r>
              <a:rPr lang="en-US" dirty="0" err="1"/>
              <a:t>cout</a:t>
            </a:r>
            <a:r>
              <a:rPr lang="en-US" dirty="0"/>
              <a:t>&lt;&lt;"</a:t>
            </a:r>
            <a:r>
              <a:rPr lang="ru-RU" dirty="0"/>
              <a:t>Введите "&lt;&lt;</a:t>
            </a:r>
            <a:r>
              <a:rPr lang="en-US" dirty="0"/>
              <a:t>n&lt;&lt;" </a:t>
            </a:r>
            <a:r>
              <a:rPr lang="ru-RU" dirty="0"/>
              <a:t>целых чисел: ";</a:t>
            </a:r>
          </a:p>
          <a:p>
            <a:pPr marL="0" indent="0">
              <a:buNone/>
            </a:pPr>
            <a:r>
              <a:rPr lang="ru-RU" dirty="0"/>
              <a:t>         </a:t>
            </a:r>
            <a:r>
              <a:rPr lang="en-US" dirty="0"/>
              <a:t>for(</a:t>
            </a:r>
            <a:r>
              <a:rPr lang="en-US" dirty="0" err="1"/>
              <a:t>i</a:t>
            </a:r>
            <a:r>
              <a:rPr lang="en-US" dirty="0"/>
              <a:t>=0;i&lt;n;++</a:t>
            </a:r>
            <a:r>
              <a:rPr lang="en-US" dirty="0" err="1"/>
              <a:t>i</a:t>
            </a:r>
            <a:r>
              <a:rPr lang="en-US" dirty="0"/>
              <a:t>)</a:t>
            </a:r>
          </a:p>
          <a:p>
            <a:pPr marL="0" indent="0">
              <a:buNone/>
            </a:pPr>
            <a:r>
              <a:rPr lang="en-US" dirty="0"/>
              <a:t>             </a:t>
            </a:r>
            <a:r>
              <a:rPr lang="en-US" dirty="0" err="1"/>
              <a:t>cin</a:t>
            </a:r>
            <a:r>
              <a:rPr lang="en-US" dirty="0"/>
              <a:t>&gt;&gt;</a:t>
            </a:r>
            <a:r>
              <a:rPr lang="en-US" dirty="0" err="1"/>
              <a:t>arr</a:t>
            </a:r>
            <a:r>
              <a:rPr lang="en-US" dirty="0"/>
              <a:t>[</a:t>
            </a:r>
            <a:r>
              <a:rPr lang="en-US" dirty="0" err="1"/>
              <a:t>i</a:t>
            </a:r>
            <a:r>
              <a:rPr lang="en-US" dirty="0"/>
              <a:t>];</a:t>
            </a:r>
          </a:p>
          <a:p>
            <a:pPr marL="0" indent="0">
              <a:buNone/>
            </a:pPr>
            <a:r>
              <a:rPr lang="en-US" dirty="0"/>
              <a:t>     </a:t>
            </a:r>
          </a:p>
          <a:p>
            <a:pPr marL="0" indent="0">
              <a:buNone/>
            </a:pPr>
            <a:r>
              <a:rPr lang="en-US" dirty="0"/>
              <a:t>                         // </a:t>
            </a:r>
            <a:r>
              <a:rPr lang="ru-RU" dirty="0"/>
              <a:t>Прибавляем по 1 к каждому элементу</a:t>
            </a:r>
          </a:p>
          <a:p>
            <a:pPr marL="0" indent="0">
              <a:buNone/>
            </a:pPr>
            <a:r>
              <a:rPr lang="ru-RU" dirty="0"/>
              <a:t>         </a:t>
            </a:r>
            <a:r>
              <a:rPr lang="en-US" dirty="0"/>
              <a:t>for(</a:t>
            </a:r>
            <a:r>
              <a:rPr lang="en-US" dirty="0" err="1"/>
              <a:t>i</a:t>
            </a:r>
            <a:r>
              <a:rPr lang="en-US" dirty="0"/>
              <a:t>=0;i&lt;n;++</a:t>
            </a:r>
            <a:r>
              <a:rPr lang="en-US" dirty="0" err="1"/>
              <a:t>i</a:t>
            </a:r>
            <a:r>
              <a:rPr lang="en-US" dirty="0"/>
              <a:t>)</a:t>
            </a:r>
          </a:p>
          <a:p>
            <a:pPr marL="0" indent="0">
              <a:buNone/>
            </a:pPr>
            <a:r>
              <a:rPr lang="en-US" dirty="0"/>
              <a:t>          </a:t>
            </a:r>
            <a:r>
              <a:rPr lang="en-US" dirty="0" err="1"/>
              <a:t>arr</a:t>
            </a:r>
            <a:r>
              <a:rPr lang="en-US" dirty="0"/>
              <a:t>[</a:t>
            </a:r>
            <a:r>
              <a:rPr lang="en-US" dirty="0" err="1"/>
              <a:t>i</a:t>
            </a:r>
            <a:r>
              <a:rPr lang="en-US" dirty="0"/>
              <a:t>]+=1;</a:t>
            </a:r>
          </a:p>
          <a:p>
            <a:pPr marL="0" indent="0">
              <a:buNone/>
            </a:pPr>
            <a:r>
              <a:rPr lang="en-US" dirty="0"/>
              <a:t>     </a:t>
            </a:r>
          </a:p>
          <a:p>
            <a:pPr marL="0" indent="0">
              <a:buNone/>
            </a:pPr>
            <a:r>
              <a:rPr lang="en-US" dirty="0"/>
              <a:t>                         // </a:t>
            </a:r>
            <a:r>
              <a:rPr lang="ru-RU" dirty="0"/>
              <a:t>Выводим массив на экран</a:t>
            </a:r>
          </a:p>
          <a:p>
            <a:pPr marL="0" indent="0">
              <a:buNone/>
            </a:pPr>
            <a:r>
              <a:rPr lang="ru-RU" dirty="0"/>
              <a:t>         </a:t>
            </a:r>
            <a:r>
              <a:rPr lang="en-US" dirty="0"/>
              <a:t>for(</a:t>
            </a:r>
            <a:r>
              <a:rPr lang="en-US" dirty="0" err="1"/>
              <a:t>i</a:t>
            </a:r>
            <a:r>
              <a:rPr lang="en-US" dirty="0"/>
              <a:t>=0;i&lt;n;++</a:t>
            </a:r>
            <a:r>
              <a:rPr lang="en-US" dirty="0" err="1"/>
              <a:t>i</a:t>
            </a:r>
            <a:r>
              <a:rPr lang="en-US" dirty="0"/>
              <a:t>)</a:t>
            </a:r>
          </a:p>
          <a:p>
            <a:pPr marL="0" indent="0">
              <a:buNone/>
            </a:pPr>
            <a:r>
              <a:rPr lang="en-US" dirty="0"/>
              <a:t>             </a:t>
            </a:r>
            <a:r>
              <a:rPr lang="en-US" dirty="0" err="1"/>
              <a:t>cout</a:t>
            </a:r>
            <a:r>
              <a:rPr lang="en-US" dirty="0"/>
              <a:t>&lt;&lt;</a:t>
            </a:r>
            <a:r>
              <a:rPr lang="en-US" dirty="0" err="1"/>
              <a:t>arr</a:t>
            </a:r>
            <a:r>
              <a:rPr lang="en-US" dirty="0"/>
              <a:t>[</a:t>
            </a:r>
            <a:r>
              <a:rPr lang="en-US" dirty="0" err="1"/>
              <a:t>i</a:t>
            </a:r>
            <a:r>
              <a:rPr lang="en-US" dirty="0"/>
              <a:t>]&lt;&lt;" ";</a:t>
            </a:r>
          </a:p>
          <a:p>
            <a:pPr marL="0" indent="0">
              <a:buNone/>
            </a:pPr>
            <a:r>
              <a:rPr lang="en-US" dirty="0"/>
              <a:t>                         // </a:t>
            </a:r>
            <a:r>
              <a:rPr lang="ru-RU" dirty="0"/>
              <a:t>Переведем курсор на новую строку</a:t>
            </a:r>
          </a:p>
          <a:p>
            <a:pPr marL="0" indent="0">
              <a:buNone/>
            </a:pPr>
            <a:r>
              <a:rPr lang="ru-RU" dirty="0"/>
              <a:t>         </a:t>
            </a:r>
            <a:r>
              <a:rPr lang="en-US" dirty="0" err="1"/>
              <a:t>cout</a:t>
            </a:r>
            <a:r>
              <a:rPr lang="en-US" dirty="0"/>
              <a:t>&lt;&lt;</a:t>
            </a:r>
            <a:r>
              <a:rPr lang="en-US" dirty="0" err="1"/>
              <a:t>endl</a:t>
            </a:r>
            <a:r>
              <a:rPr lang="en-US" dirty="0"/>
              <a:t>;</a:t>
            </a:r>
          </a:p>
          <a:p>
            <a:pPr marL="0" indent="0">
              <a:buNone/>
            </a:pPr>
            <a:r>
              <a:rPr lang="en-US" dirty="0"/>
              <a:t>         return 0;</a:t>
            </a:r>
          </a:p>
          <a:p>
            <a:pPr marL="0" indent="0">
              <a:buNone/>
            </a:pPr>
            <a:r>
              <a:rPr lang="en-US" dirty="0"/>
              <a:t>     }</a:t>
            </a:r>
            <a:endParaRPr lang="ru-RU" dirty="0"/>
          </a:p>
        </p:txBody>
      </p:sp>
    </p:spTree>
    <p:extLst>
      <p:ext uri="{BB962C8B-B14F-4D97-AF65-F5344CB8AC3E}">
        <p14:creationId xmlns:p14="http://schemas.microsoft.com/office/powerpoint/2010/main" val="395091196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normAutofit fontScale="92500" lnSpcReduction="10000"/>
          </a:bodyPr>
          <a:lstStyle/>
          <a:p>
            <a:r>
              <a:rPr lang="ru-RU" b="1" dirty="0"/>
              <a:t>Описание вектора</a:t>
            </a:r>
            <a:endParaRPr lang="ru-RU" dirty="0"/>
          </a:p>
          <a:p>
            <a:r>
              <a:rPr lang="ru-RU" dirty="0"/>
              <a:t>При описании вектора, также как и при описании массива, нужно указать тип элементов, из которых он будет состоять. Количество элементов указывать не обязательно, но такая возможность есть.</a:t>
            </a:r>
          </a:p>
          <a:p>
            <a:r>
              <a:rPr lang="ru-RU" dirty="0"/>
              <a:t>Например:</a:t>
            </a:r>
          </a:p>
          <a:p>
            <a:r>
              <a:rPr lang="ru-RU" dirty="0" err="1"/>
              <a:t>vector</a:t>
            </a:r>
            <a:r>
              <a:rPr lang="ru-RU" dirty="0"/>
              <a:t>&lt;</a:t>
            </a:r>
            <a:r>
              <a:rPr lang="ru-RU" dirty="0" err="1"/>
              <a:t>int</a:t>
            </a:r>
            <a:r>
              <a:rPr lang="ru-RU" dirty="0"/>
              <a:t>&gt; a; // создать пустой вектор </a:t>
            </a:r>
            <a:r>
              <a:rPr lang="ru-RU" dirty="0" err="1"/>
              <a:t>vector</a:t>
            </a:r>
            <a:r>
              <a:rPr lang="ru-RU" dirty="0"/>
              <a:t>&lt;</a:t>
            </a:r>
            <a:r>
              <a:rPr lang="ru-RU" dirty="0" err="1"/>
              <a:t>int</a:t>
            </a:r>
            <a:r>
              <a:rPr lang="ru-RU" dirty="0"/>
              <a:t>&gt; b(10); // создать вектор из 10 элементов и заполнить его нулями.</a:t>
            </a:r>
          </a:p>
          <a:p>
            <a:pPr marL="0" indent="0">
              <a:buNone/>
            </a:pPr>
            <a:endParaRPr lang="ru-RU" dirty="0"/>
          </a:p>
        </p:txBody>
      </p:sp>
    </p:spTree>
    <p:extLst>
      <p:ext uri="{BB962C8B-B14F-4D97-AF65-F5344CB8AC3E}">
        <p14:creationId xmlns:p14="http://schemas.microsoft.com/office/powerpoint/2010/main" val="44683471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lstStyle/>
          <a:p>
            <a:r>
              <a:rPr lang="ru-RU" b="1" dirty="0"/>
              <a:t>Количество элементов</a:t>
            </a:r>
            <a:endParaRPr lang="ru-RU" dirty="0"/>
          </a:p>
          <a:p>
            <a:r>
              <a:rPr lang="ru-RU" dirty="0"/>
              <a:t>Функция </a:t>
            </a:r>
            <a:r>
              <a:rPr lang="ru-RU" dirty="0" err="1"/>
              <a:t>size</a:t>
            </a:r>
            <a:r>
              <a:rPr lang="ru-RU" dirty="0"/>
              <a:t>() возвращает количество элементов в векторе.</a:t>
            </a:r>
          </a:p>
          <a:p>
            <a:r>
              <a:rPr lang="ru-RU" dirty="0"/>
              <a:t>Например:</a:t>
            </a:r>
          </a:p>
          <a:p>
            <a:r>
              <a:rPr lang="ru-RU" dirty="0" err="1"/>
              <a:t>vector</a:t>
            </a:r>
            <a:r>
              <a:rPr lang="ru-RU" dirty="0"/>
              <a:t>&lt;</a:t>
            </a:r>
            <a:r>
              <a:rPr lang="ru-RU" dirty="0" err="1"/>
              <a:t>int</a:t>
            </a:r>
            <a:r>
              <a:rPr lang="ru-RU" dirty="0"/>
              <a:t>&gt; a; ... </a:t>
            </a:r>
            <a:r>
              <a:rPr lang="ru-RU" dirty="0" err="1"/>
              <a:t>if</a:t>
            </a:r>
            <a:r>
              <a:rPr lang="ru-RU" dirty="0"/>
              <a:t> (</a:t>
            </a:r>
            <a:r>
              <a:rPr lang="ru-RU" dirty="0" err="1"/>
              <a:t>a.size</a:t>
            </a:r>
            <a:r>
              <a:rPr lang="ru-RU" dirty="0"/>
              <a:t>() &gt; 20) { }</a:t>
            </a:r>
          </a:p>
          <a:p>
            <a:pPr marL="0" indent="0">
              <a:buNone/>
            </a:pPr>
            <a:endParaRPr lang="ru-RU" dirty="0"/>
          </a:p>
        </p:txBody>
      </p:sp>
    </p:spTree>
    <p:extLst>
      <p:ext uri="{BB962C8B-B14F-4D97-AF65-F5344CB8AC3E}">
        <p14:creationId xmlns:p14="http://schemas.microsoft.com/office/powerpoint/2010/main" val="159348074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normAutofit fontScale="77500" lnSpcReduction="20000"/>
          </a:bodyPr>
          <a:lstStyle/>
          <a:p>
            <a:r>
              <a:rPr lang="ru-RU" b="1" dirty="0"/>
              <a:t>Добавление элемента в конец вектора</a:t>
            </a:r>
            <a:endParaRPr lang="ru-RU" dirty="0"/>
          </a:p>
          <a:p>
            <a:r>
              <a:rPr lang="ru-RU" dirty="0"/>
              <a:t>Добавление элемента в конец вектора делается с помощью функции </a:t>
            </a:r>
            <a:r>
              <a:rPr lang="ru-RU" dirty="0" err="1"/>
              <a:t>push_back</a:t>
            </a:r>
            <a:r>
              <a:rPr lang="ru-RU" dirty="0"/>
              <a:t>(). При этом размер вектора увеличивается на 1.</a:t>
            </a:r>
          </a:p>
          <a:p>
            <a:r>
              <a:rPr lang="ru-RU" dirty="0"/>
              <a:t>Например:</a:t>
            </a:r>
          </a:p>
          <a:p>
            <a:r>
              <a:rPr lang="ru-RU" dirty="0" err="1"/>
              <a:t>vector</a:t>
            </a:r>
            <a:r>
              <a:rPr lang="ru-RU" dirty="0"/>
              <a:t>&lt;</a:t>
            </a:r>
            <a:r>
              <a:rPr lang="ru-RU" dirty="0" err="1"/>
              <a:t>int</a:t>
            </a:r>
            <a:r>
              <a:rPr lang="ru-RU" dirty="0"/>
              <a:t>&gt; a; ... </a:t>
            </a:r>
            <a:r>
              <a:rPr lang="ru-RU" dirty="0" err="1"/>
              <a:t>for</a:t>
            </a:r>
            <a:r>
              <a:rPr lang="ru-RU" dirty="0"/>
              <a:t> (</a:t>
            </a:r>
            <a:r>
              <a:rPr lang="ru-RU" dirty="0" err="1"/>
              <a:t>int</a:t>
            </a:r>
            <a:r>
              <a:rPr lang="ru-RU" dirty="0"/>
              <a:t> i = 0; i &lt; 10; i++ { </a:t>
            </a:r>
            <a:r>
              <a:rPr lang="ru-RU" dirty="0" err="1"/>
              <a:t>cin</a:t>
            </a:r>
            <a:r>
              <a:rPr lang="ru-RU" dirty="0"/>
              <a:t> &gt;&gt; x; </a:t>
            </a:r>
            <a:r>
              <a:rPr lang="ru-RU" dirty="0" err="1"/>
              <a:t>a.push_back</a:t>
            </a:r>
            <a:r>
              <a:rPr lang="ru-RU" dirty="0"/>
              <a:t>(x); }</a:t>
            </a:r>
          </a:p>
          <a:p>
            <a:r>
              <a:rPr lang="ru-RU" dirty="0"/>
              <a:t>Данный способ формирования вектора является не самым оптимальным, так как при добавлении нового элемента требуется проверка выделенной памяти и, при необходимости, ее расширение. Если возможно, лучше сразу зарезервировать нужное количество памяти.</a:t>
            </a:r>
          </a:p>
          <a:p>
            <a:pPr marL="0" indent="0">
              <a:buNone/>
            </a:pPr>
            <a:endParaRPr lang="ru-RU" dirty="0"/>
          </a:p>
        </p:txBody>
      </p:sp>
    </p:spTree>
    <p:extLst>
      <p:ext uri="{BB962C8B-B14F-4D97-AF65-F5344CB8AC3E}">
        <p14:creationId xmlns:p14="http://schemas.microsoft.com/office/powerpoint/2010/main" val="286763855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lstStyle/>
          <a:p>
            <a:r>
              <a:rPr lang="ru-RU" b="1" dirty="0"/>
              <a:t>Перебор элементов</a:t>
            </a:r>
            <a:endParaRPr lang="ru-RU" dirty="0"/>
          </a:p>
          <a:p>
            <a:r>
              <a:rPr lang="ru-RU" dirty="0"/>
              <a:t>Как и в случае с массивом возможен перебор элементов по индексам.</a:t>
            </a:r>
          </a:p>
          <a:p>
            <a:r>
              <a:rPr lang="ru-RU" dirty="0"/>
              <a:t>Например:</a:t>
            </a:r>
          </a:p>
          <a:p>
            <a:r>
              <a:rPr lang="ru-RU" dirty="0" err="1"/>
              <a:t>vector</a:t>
            </a:r>
            <a:r>
              <a:rPr lang="ru-RU" dirty="0"/>
              <a:t>&lt;</a:t>
            </a:r>
            <a:r>
              <a:rPr lang="ru-RU" dirty="0" err="1"/>
              <a:t>int</a:t>
            </a:r>
            <a:r>
              <a:rPr lang="ru-RU" dirty="0"/>
              <a:t>&gt; a; ... </a:t>
            </a:r>
            <a:r>
              <a:rPr lang="ru-RU" dirty="0" err="1"/>
              <a:t>for</a:t>
            </a:r>
            <a:r>
              <a:rPr lang="ru-RU" dirty="0"/>
              <a:t> (</a:t>
            </a:r>
            <a:r>
              <a:rPr lang="ru-RU" dirty="0" err="1"/>
              <a:t>int</a:t>
            </a:r>
            <a:r>
              <a:rPr lang="ru-RU" dirty="0"/>
              <a:t> i = 0; i &lt; 10; i++ { </a:t>
            </a:r>
            <a:r>
              <a:rPr lang="ru-RU" dirty="0" err="1"/>
              <a:t>if</a:t>
            </a:r>
            <a:r>
              <a:rPr lang="ru-RU" dirty="0"/>
              <a:t> (a[i] &gt; 0) { } }</a:t>
            </a:r>
          </a:p>
          <a:p>
            <a:endParaRPr lang="ru-RU" dirty="0"/>
          </a:p>
        </p:txBody>
      </p:sp>
    </p:spTree>
    <p:extLst>
      <p:ext uri="{BB962C8B-B14F-4D97-AF65-F5344CB8AC3E}">
        <p14:creationId xmlns:p14="http://schemas.microsoft.com/office/powerpoint/2010/main" val="63837551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normAutofit fontScale="85000" lnSpcReduction="10000"/>
          </a:bodyPr>
          <a:lstStyle/>
          <a:p>
            <a:r>
              <a:rPr lang="ru-RU" b="1" dirty="0"/>
              <a:t>Вставка элемента в произвольное место</a:t>
            </a:r>
            <a:endParaRPr lang="ru-RU" dirty="0"/>
          </a:p>
          <a:p>
            <a:r>
              <a:rPr lang="ru-RU" dirty="0"/>
              <a:t>Вставка элемента в произвольное место массива выполняется с помощью функции </a:t>
            </a:r>
            <a:r>
              <a:rPr lang="ru-RU" dirty="0" err="1"/>
              <a:t>insert</a:t>
            </a:r>
            <a:r>
              <a:rPr lang="ru-RU" dirty="0"/>
              <a:t>(). Место вставки указывается с помощью итератора.</a:t>
            </a:r>
          </a:p>
          <a:p>
            <a:r>
              <a:rPr lang="ru-RU" dirty="0"/>
              <a:t>Например:</a:t>
            </a:r>
          </a:p>
          <a:p>
            <a:r>
              <a:rPr lang="ru-RU" dirty="0" err="1"/>
              <a:t>vector</a:t>
            </a:r>
            <a:r>
              <a:rPr lang="ru-RU" dirty="0"/>
              <a:t>&lt;</a:t>
            </a:r>
            <a:r>
              <a:rPr lang="ru-RU" dirty="0" err="1"/>
              <a:t>int</a:t>
            </a:r>
            <a:r>
              <a:rPr lang="ru-RU" dirty="0"/>
              <a:t>&gt; a; </a:t>
            </a:r>
            <a:r>
              <a:rPr lang="ru-RU" dirty="0" err="1"/>
              <a:t>a.push_back</a:t>
            </a:r>
            <a:r>
              <a:rPr lang="ru-RU" dirty="0"/>
              <a:t>(1); </a:t>
            </a:r>
            <a:r>
              <a:rPr lang="ru-RU" dirty="0" err="1"/>
              <a:t>a.push_back</a:t>
            </a:r>
            <a:r>
              <a:rPr lang="ru-RU" dirty="0"/>
              <a:t>(2); </a:t>
            </a:r>
            <a:r>
              <a:rPr lang="ru-RU" dirty="0" err="1"/>
              <a:t>a.push_back</a:t>
            </a:r>
            <a:r>
              <a:rPr lang="ru-RU" dirty="0"/>
              <a:t>(3); </a:t>
            </a:r>
            <a:r>
              <a:rPr lang="ru-RU" dirty="0" err="1"/>
              <a:t>a.push_back</a:t>
            </a:r>
            <a:r>
              <a:rPr lang="ru-RU" dirty="0"/>
              <a:t>(4); // сформировали массив из чисел (1 2 3 4) </a:t>
            </a:r>
            <a:r>
              <a:rPr lang="ru-RU" dirty="0" err="1"/>
              <a:t>vector</a:t>
            </a:r>
            <a:r>
              <a:rPr lang="ru-RU" dirty="0"/>
              <a:t>::</a:t>
            </a:r>
            <a:r>
              <a:rPr lang="ru-RU" dirty="0" err="1"/>
              <a:t>iterator</a:t>
            </a:r>
            <a:r>
              <a:rPr lang="ru-RU" dirty="0"/>
              <a:t> p; p = </a:t>
            </a:r>
            <a:r>
              <a:rPr lang="ru-RU" dirty="0" err="1"/>
              <a:t>a.begin</a:t>
            </a:r>
            <a:r>
              <a:rPr lang="ru-RU" dirty="0"/>
              <a:t>() + 2; // p указывает на 2-й элемент // (при нумерации с 0 - это 3-й от начала) </a:t>
            </a:r>
            <a:r>
              <a:rPr lang="ru-RU" dirty="0" err="1"/>
              <a:t>a.insert</a:t>
            </a:r>
            <a:r>
              <a:rPr lang="ru-RU" dirty="0"/>
              <a:t>(p, 5); // получен массив (1 2 5 3 4)</a:t>
            </a:r>
          </a:p>
          <a:p>
            <a:pPr marL="0" indent="0">
              <a:buNone/>
            </a:pPr>
            <a:endParaRPr lang="ru-RU" dirty="0"/>
          </a:p>
        </p:txBody>
      </p:sp>
    </p:spTree>
    <p:extLst>
      <p:ext uri="{BB962C8B-B14F-4D97-AF65-F5344CB8AC3E}">
        <p14:creationId xmlns:p14="http://schemas.microsoft.com/office/powerpoint/2010/main" val="205266769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normAutofit fontScale="92500" lnSpcReduction="10000"/>
          </a:bodyPr>
          <a:lstStyle/>
          <a:p>
            <a:r>
              <a:rPr lang="ru-RU" b="1" dirty="0"/>
              <a:t>Удаление элемента</a:t>
            </a:r>
            <a:endParaRPr lang="ru-RU" dirty="0"/>
          </a:p>
          <a:p>
            <a:r>
              <a:rPr lang="ru-RU" dirty="0"/>
              <a:t>Удаление элемента выполняется с помощью функции </a:t>
            </a:r>
            <a:r>
              <a:rPr lang="en-US" dirty="0"/>
              <a:t>erase(). </a:t>
            </a:r>
            <a:r>
              <a:rPr lang="ru-RU" dirty="0"/>
              <a:t>Позиция удаляемого элемента указывается с помощью итератора.</a:t>
            </a:r>
          </a:p>
          <a:p>
            <a:r>
              <a:rPr lang="ru-RU" dirty="0"/>
              <a:t>Например:</a:t>
            </a:r>
          </a:p>
          <a:p>
            <a:r>
              <a:rPr lang="en-US" dirty="0"/>
              <a:t>vector&lt;</a:t>
            </a:r>
            <a:r>
              <a:rPr lang="en-US" dirty="0" err="1"/>
              <a:t>int</a:t>
            </a:r>
            <a:r>
              <a:rPr lang="en-US" dirty="0"/>
              <a:t>&gt; a; </a:t>
            </a:r>
            <a:r>
              <a:rPr lang="en-US" dirty="0" err="1"/>
              <a:t>a.push_back</a:t>
            </a:r>
            <a:r>
              <a:rPr lang="en-US" dirty="0"/>
              <a:t>(1); </a:t>
            </a:r>
            <a:r>
              <a:rPr lang="en-US" dirty="0" err="1"/>
              <a:t>a.push_back</a:t>
            </a:r>
            <a:r>
              <a:rPr lang="en-US" dirty="0"/>
              <a:t>(2); </a:t>
            </a:r>
            <a:r>
              <a:rPr lang="en-US" dirty="0" err="1"/>
              <a:t>a.push_back</a:t>
            </a:r>
            <a:r>
              <a:rPr lang="en-US" dirty="0"/>
              <a:t>(3); </a:t>
            </a:r>
            <a:r>
              <a:rPr lang="en-US" dirty="0" err="1"/>
              <a:t>a.push_back</a:t>
            </a:r>
            <a:r>
              <a:rPr lang="en-US" dirty="0"/>
              <a:t>(4); // </a:t>
            </a:r>
            <a:r>
              <a:rPr lang="ru-RU" dirty="0"/>
              <a:t>сформировали массив из чисел (1 2 3 4) </a:t>
            </a:r>
            <a:r>
              <a:rPr lang="en-US" dirty="0"/>
              <a:t>vector::iterator p; p = </a:t>
            </a:r>
            <a:r>
              <a:rPr lang="en-US" dirty="0" err="1"/>
              <a:t>a.begin</a:t>
            </a:r>
            <a:r>
              <a:rPr lang="en-US" dirty="0"/>
              <a:t>() + 1; </a:t>
            </a:r>
            <a:r>
              <a:rPr lang="en-US" dirty="0" err="1"/>
              <a:t>a.erase</a:t>
            </a:r>
            <a:r>
              <a:rPr lang="en-US" dirty="0"/>
              <a:t>(p); // </a:t>
            </a:r>
            <a:r>
              <a:rPr lang="ru-RU" dirty="0"/>
              <a:t>получили массив из чисел (1 3 4)</a:t>
            </a:r>
          </a:p>
          <a:p>
            <a:pPr marL="0" indent="0">
              <a:buNone/>
            </a:pPr>
            <a:endParaRPr lang="ru-RU" dirty="0"/>
          </a:p>
        </p:txBody>
      </p:sp>
    </p:spTree>
    <p:extLst>
      <p:ext uri="{BB962C8B-B14F-4D97-AF65-F5344CB8AC3E}">
        <p14:creationId xmlns:p14="http://schemas.microsoft.com/office/powerpoint/2010/main" val="299319534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lstStyle/>
          <a:p>
            <a:r>
              <a:rPr lang="ru-RU" b="1" dirty="0"/>
              <a:t>Очистка вектора</a:t>
            </a:r>
            <a:endParaRPr lang="ru-RU" dirty="0"/>
          </a:p>
          <a:p>
            <a:r>
              <a:rPr lang="ru-RU" dirty="0"/>
              <a:t>Функция </a:t>
            </a:r>
            <a:r>
              <a:rPr lang="ru-RU" dirty="0" err="1"/>
              <a:t>clear</a:t>
            </a:r>
            <a:r>
              <a:rPr lang="ru-RU" dirty="0"/>
              <a:t>() освобождает память из-под элементов вектора. Размер вектора становится равным нулю.</a:t>
            </a:r>
          </a:p>
          <a:p>
            <a:r>
              <a:rPr lang="ru-RU" dirty="0"/>
              <a:t>Например:</a:t>
            </a:r>
          </a:p>
          <a:p>
            <a:r>
              <a:rPr lang="ru-RU" dirty="0" err="1"/>
              <a:t>a.clear</a:t>
            </a:r>
            <a:r>
              <a:rPr lang="ru-RU" dirty="0"/>
              <a:t>(); </a:t>
            </a:r>
            <a:r>
              <a:rPr lang="ru-RU" dirty="0" err="1"/>
              <a:t>cout</a:t>
            </a:r>
            <a:r>
              <a:rPr lang="ru-RU" dirty="0"/>
              <a:t> &lt;&lt; </a:t>
            </a:r>
            <a:r>
              <a:rPr lang="ru-RU" dirty="0" err="1"/>
              <a:t>a.size</a:t>
            </a:r>
            <a:r>
              <a:rPr lang="ru-RU" dirty="0"/>
              <a:t>(); // будет выведено 0</a:t>
            </a:r>
          </a:p>
          <a:p>
            <a:pPr marL="0" indent="0">
              <a:buNone/>
            </a:pPr>
            <a:endParaRPr lang="ru-RU" dirty="0"/>
          </a:p>
        </p:txBody>
      </p:sp>
    </p:spTree>
    <p:extLst>
      <p:ext uri="{BB962C8B-B14F-4D97-AF65-F5344CB8AC3E}">
        <p14:creationId xmlns:p14="http://schemas.microsoft.com/office/powerpoint/2010/main" val="352091938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normAutofit fontScale="92500" lnSpcReduction="20000"/>
          </a:bodyPr>
          <a:lstStyle/>
          <a:p>
            <a:r>
              <a:rPr lang="ru-RU" b="1" dirty="0"/>
              <a:t>Выделение памяти</a:t>
            </a:r>
            <a:endParaRPr lang="ru-RU" dirty="0"/>
          </a:p>
          <a:p>
            <a:r>
              <a:rPr lang="ru-RU" dirty="0"/>
              <a:t>Функция </a:t>
            </a:r>
            <a:r>
              <a:rPr lang="ru-RU" dirty="0" err="1"/>
              <a:t>resize</a:t>
            </a:r>
            <a:r>
              <a:rPr lang="ru-RU" dirty="0"/>
              <a:t>() позволяют изменить количество элементов вектора.</a:t>
            </a:r>
          </a:p>
          <a:p>
            <a:r>
              <a:rPr lang="ru-RU" dirty="0"/>
              <a:t>Например:</a:t>
            </a:r>
          </a:p>
          <a:p>
            <a:r>
              <a:rPr lang="ru-RU" dirty="0" err="1"/>
              <a:t>a.resize</a:t>
            </a:r>
            <a:r>
              <a:rPr lang="ru-RU" dirty="0"/>
              <a:t>(500); </a:t>
            </a:r>
            <a:r>
              <a:rPr lang="ru-RU" dirty="0" err="1"/>
              <a:t>cout</a:t>
            </a:r>
            <a:r>
              <a:rPr lang="ru-RU" dirty="0"/>
              <a:t> &lt;&lt; </a:t>
            </a:r>
            <a:r>
              <a:rPr lang="ru-RU" dirty="0" err="1"/>
              <a:t>a.size</a:t>
            </a:r>
            <a:r>
              <a:rPr lang="ru-RU" dirty="0"/>
              <a:t>(); // будет выведено 500</a:t>
            </a:r>
          </a:p>
          <a:p>
            <a:r>
              <a:rPr lang="ru-RU" dirty="0"/>
              <a:t>При вводе массива рекомендуется сначала задать ему требуемый размер, а уже потом организовывать поэлементный ввод, по аналогии с массивом.</a:t>
            </a:r>
          </a:p>
          <a:p>
            <a:pPr marL="0" indent="0">
              <a:buNone/>
            </a:pPr>
            <a:endParaRPr lang="ru-RU" dirty="0"/>
          </a:p>
        </p:txBody>
      </p:sp>
    </p:spTree>
    <p:extLst>
      <p:ext uri="{BB962C8B-B14F-4D97-AF65-F5344CB8AC3E}">
        <p14:creationId xmlns:p14="http://schemas.microsoft.com/office/powerpoint/2010/main" val="109569345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normAutofit fontScale="55000" lnSpcReduction="20000"/>
          </a:bodyPr>
          <a:lstStyle/>
          <a:p>
            <a:pPr marL="0" indent="0">
              <a:buNone/>
            </a:pPr>
            <a:r>
              <a:rPr lang="en-US" dirty="0"/>
              <a:t>void </a:t>
            </a:r>
            <a:r>
              <a:rPr lang="en-US" dirty="0" err="1"/>
              <a:t>SortAlgo</a:t>
            </a:r>
            <a:r>
              <a:rPr lang="en-US" dirty="0"/>
              <a:t>::</a:t>
            </a:r>
            <a:r>
              <a:rPr lang="en-US" dirty="0" err="1"/>
              <a:t>selectionSort</a:t>
            </a:r>
            <a:r>
              <a:rPr lang="en-US" dirty="0"/>
              <a:t>(</a:t>
            </a:r>
            <a:r>
              <a:rPr lang="en-US" dirty="0" err="1"/>
              <a:t>int</a:t>
            </a:r>
            <a:r>
              <a:rPr lang="en-US" dirty="0"/>
              <a:t> data[], </a:t>
            </a:r>
            <a:r>
              <a:rPr lang="en-US" dirty="0" err="1"/>
              <a:t>int</a:t>
            </a:r>
            <a:r>
              <a:rPr lang="en-US" dirty="0"/>
              <a:t> </a:t>
            </a:r>
            <a:r>
              <a:rPr lang="en-US" dirty="0" err="1"/>
              <a:t>lenD</a:t>
            </a:r>
            <a:r>
              <a:rPr lang="en-US" dirty="0"/>
              <a:t>)</a:t>
            </a:r>
          </a:p>
          <a:p>
            <a:pPr marL="0" indent="0">
              <a:buNone/>
            </a:pPr>
            <a:r>
              <a:rPr lang="en-US" dirty="0"/>
              <a:t>{</a:t>
            </a:r>
          </a:p>
          <a:p>
            <a:pPr marL="0" indent="0">
              <a:buNone/>
            </a:pPr>
            <a:r>
              <a:rPr lang="en-US" dirty="0"/>
              <a:t>  </a:t>
            </a:r>
            <a:r>
              <a:rPr lang="en-US" dirty="0" err="1"/>
              <a:t>int</a:t>
            </a:r>
            <a:r>
              <a:rPr lang="en-US" dirty="0"/>
              <a:t> j = 0;</a:t>
            </a:r>
          </a:p>
          <a:p>
            <a:pPr marL="0" indent="0">
              <a:buNone/>
            </a:pPr>
            <a:r>
              <a:rPr lang="en-US" dirty="0"/>
              <a:t>  </a:t>
            </a:r>
            <a:r>
              <a:rPr lang="en-US" dirty="0" err="1"/>
              <a:t>int</a:t>
            </a:r>
            <a:r>
              <a:rPr lang="en-US" dirty="0"/>
              <a:t> </a:t>
            </a:r>
            <a:r>
              <a:rPr lang="en-US" dirty="0" err="1"/>
              <a:t>tmp</a:t>
            </a:r>
            <a:r>
              <a:rPr lang="en-US" dirty="0"/>
              <a:t> = 0;</a:t>
            </a:r>
          </a:p>
          <a:p>
            <a:pPr marL="0" indent="0">
              <a:buNone/>
            </a:pPr>
            <a:r>
              <a:rPr lang="en-US" dirty="0"/>
              <a:t>  for(</a:t>
            </a:r>
            <a:r>
              <a:rPr lang="en-US" dirty="0" err="1"/>
              <a:t>int</a:t>
            </a:r>
            <a:r>
              <a:rPr lang="en-US" dirty="0"/>
              <a:t> </a:t>
            </a:r>
            <a:r>
              <a:rPr lang="en-US" dirty="0" err="1"/>
              <a:t>i</a:t>
            </a:r>
            <a:r>
              <a:rPr lang="en-US" dirty="0"/>
              <a:t>=0; </a:t>
            </a:r>
            <a:r>
              <a:rPr lang="en-US" dirty="0" err="1"/>
              <a:t>i</a:t>
            </a:r>
            <a:r>
              <a:rPr lang="en-US" dirty="0"/>
              <a:t>&lt;</a:t>
            </a:r>
            <a:r>
              <a:rPr lang="en-US" dirty="0" err="1"/>
              <a:t>lenD</a:t>
            </a:r>
            <a:r>
              <a:rPr lang="en-US" dirty="0"/>
              <a:t>; </a:t>
            </a:r>
            <a:r>
              <a:rPr lang="en-US" dirty="0" err="1"/>
              <a:t>i</a:t>
            </a:r>
            <a:r>
              <a:rPr lang="en-US" dirty="0"/>
              <a:t>++){</a:t>
            </a:r>
          </a:p>
          <a:p>
            <a:pPr marL="0" indent="0">
              <a:buNone/>
            </a:pPr>
            <a:r>
              <a:rPr lang="en-US" dirty="0"/>
              <a:t>    j = </a:t>
            </a:r>
            <a:r>
              <a:rPr lang="en-US" dirty="0" err="1"/>
              <a:t>i</a:t>
            </a:r>
            <a:r>
              <a:rPr lang="en-US" dirty="0"/>
              <a:t>;</a:t>
            </a:r>
          </a:p>
          <a:p>
            <a:pPr marL="0" indent="0">
              <a:buNone/>
            </a:pPr>
            <a:r>
              <a:rPr lang="en-US" dirty="0"/>
              <a:t>    for(</a:t>
            </a:r>
            <a:r>
              <a:rPr lang="en-US" dirty="0" err="1"/>
              <a:t>int</a:t>
            </a:r>
            <a:r>
              <a:rPr lang="en-US" dirty="0"/>
              <a:t> k = </a:t>
            </a:r>
            <a:r>
              <a:rPr lang="en-US" dirty="0" err="1"/>
              <a:t>i</a:t>
            </a:r>
            <a:r>
              <a:rPr lang="en-US" dirty="0"/>
              <a:t>; k&lt;</a:t>
            </a:r>
            <a:r>
              <a:rPr lang="en-US" dirty="0" err="1"/>
              <a:t>lenD</a:t>
            </a:r>
            <a:r>
              <a:rPr lang="en-US" dirty="0"/>
              <a:t>; k++){</a:t>
            </a:r>
          </a:p>
          <a:p>
            <a:pPr marL="0" indent="0">
              <a:buNone/>
            </a:pPr>
            <a:r>
              <a:rPr lang="en-US" dirty="0"/>
              <a:t>      if(data[j]&gt;data[k]){</a:t>
            </a:r>
          </a:p>
          <a:p>
            <a:pPr marL="0" indent="0">
              <a:buNone/>
            </a:pPr>
            <a:r>
              <a:rPr lang="en-US" dirty="0"/>
              <a:t>        j = k;</a:t>
            </a:r>
          </a:p>
          <a:p>
            <a:pPr marL="0" indent="0">
              <a:buNone/>
            </a:pPr>
            <a:r>
              <a:rPr lang="en-US" dirty="0"/>
              <a:t>      }</a:t>
            </a:r>
          </a:p>
          <a:p>
            <a:pPr marL="0" indent="0">
              <a:buNone/>
            </a:pPr>
            <a:r>
              <a:rPr lang="en-US" dirty="0"/>
              <a:t>    }</a:t>
            </a:r>
          </a:p>
          <a:p>
            <a:pPr marL="0" indent="0">
              <a:buNone/>
            </a:pPr>
            <a:r>
              <a:rPr lang="en-US" dirty="0"/>
              <a:t>    </a:t>
            </a:r>
            <a:r>
              <a:rPr lang="en-US" dirty="0" err="1"/>
              <a:t>tmp</a:t>
            </a:r>
            <a:r>
              <a:rPr lang="en-US" dirty="0"/>
              <a:t> = data[</a:t>
            </a:r>
            <a:r>
              <a:rPr lang="en-US" dirty="0" err="1"/>
              <a:t>i</a:t>
            </a:r>
            <a:r>
              <a:rPr lang="en-US" dirty="0"/>
              <a:t>];</a:t>
            </a:r>
          </a:p>
          <a:p>
            <a:pPr marL="0" indent="0">
              <a:buNone/>
            </a:pPr>
            <a:r>
              <a:rPr lang="en-US" dirty="0"/>
              <a:t>    data[</a:t>
            </a:r>
            <a:r>
              <a:rPr lang="en-US" dirty="0" err="1"/>
              <a:t>i</a:t>
            </a:r>
            <a:r>
              <a:rPr lang="en-US" dirty="0"/>
              <a:t>] = data[j];</a:t>
            </a:r>
          </a:p>
          <a:p>
            <a:pPr marL="0" indent="0">
              <a:buNone/>
            </a:pPr>
            <a:r>
              <a:rPr lang="en-US" dirty="0"/>
              <a:t>    data[j] = </a:t>
            </a:r>
            <a:r>
              <a:rPr lang="en-US" dirty="0" err="1"/>
              <a:t>tmp</a:t>
            </a:r>
            <a:r>
              <a:rPr lang="en-US" dirty="0"/>
              <a:t>;</a:t>
            </a:r>
          </a:p>
          <a:p>
            <a:pPr marL="0" indent="0">
              <a:buNone/>
            </a:pPr>
            <a:r>
              <a:rPr lang="en-US" dirty="0"/>
              <a:t>  }</a:t>
            </a:r>
          </a:p>
          <a:p>
            <a:pPr marL="0" indent="0">
              <a:buNone/>
            </a:pPr>
            <a:r>
              <a:rPr lang="en-US" dirty="0"/>
              <a:t>}</a:t>
            </a:r>
            <a:endParaRPr lang="ru-RU" dirty="0"/>
          </a:p>
        </p:txBody>
      </p:sp>
    </p:spTree>
    <p:extLst>
      <p:ext uri="{BB962C8B-B14F-4D97-AF65-F5344CB8AC3E}">
        <p14:creationId xmlns:p14="http://schemas.microsoft.com/office/powerpoint/2010/main" val="418293554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a:t>Пузырьковая сортировка (</a:t>
            </a:r>
            <a:r>
              <a:rPr lang="en-US" dirty="0"/>
              <a:t>Bubble sort)</a:t>
            </a:r>
            <a:endParaRPr lang="ru-RU" dirty="0"/>
          </a:p>
        </p:txBody>
      </p:sp>
      <p:sp>
        <p:nvSpPr>
          <p:cNvPr id="3" name="Объект 2"/>
          <p:cNvSpPr>
            <a:spLocks noGrp="1"/>
          </p:cNvSpPr>
          <p:nvPr>
            <p:ph idx="1"/>
          </p:nvPr>
        </p:nvSpPr>
        <p:spPr/>
        <p:txBody>
          <a:bodyPr>
            <a:normAutofit fontScale="92500" lnSpcReduction="20000"/>
          </a:bodyPr>
          <a:lstStyle/>
          <a:p>
            <a:pPr marL="0" indent="0">
              <a:buNone/>
            </a:pPr>
            <a:r>
              <a:rPr lang="ru-RU" dirty="0"/>
              <a:t>При пузырьковой сортировке сравниваются соседние элементы и меняются местами, если следующий элемент меньше предыдущего. Требуется несколько проходов по данным. Во время первого прохода </a:t>
            </a:r>
            <a:r>
              <a:rPr lang="ru-RU" dirty="0" err="1"/>
              <a:t>сраваются</a:t>
            </a:r>
            <a:r>
              <a:rPr lang="ru-RU" dirty="0"/>
              <a:t> первые два элемента в массиве. Если они не в порядке, они меняются местами и затем сравнивается элементы в следующей паре. При том же условии они так же меняются местами. Таким образом сортировка происходит в каждом цикле пока не будет достигнут конец массива.</a:t>
            </a:r>
          </a:p>
        </p:txBody>
      </p:sp>
    </p:spTree>
    <p:extLst>
      <p:ext uri="{BB962C8B-B14F-4D97-AF65-F5344CB8AC3E}">
        <p14:creationId xmlns:p14="http://schemas.microsoft.com/office/powerpoint/2010/main" val="326016080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normAutofit fontScale="70000" lnSpcReduction="20000"/>
          </a:bodyPr>
          <a:lstStyle/>
          <a:p>
            <a:pPr marL="0" indent="0">
              <a:buNone/>
            </a:pPr>
            <a:r>
              <a:rPr lang="en-US" dirty="0"/>
              <a:t>void </a:t>
            </a:r>
            <a:r>
              <a:rPr lang="en-US" dirty="0" err="1"/>
              <a:t>SortAlgo</a:t>
            </a:r>
            <a:r>
              <a:rPr lang="en-US" dirty="0"/>
              <a:t>::</a:t>
            </a:r>
            <a:r>
              <a:rPr lang="en-US" dirty="0" err="1"/>
              <a:t>bubbleSort</a:t>
            </a:r>
            <a:r>
              <a:rPr lang="en-US" dirty="0"/>
              <a:t>(</a:t>
            </a:r>
            <a:r>
              <a:rPr lang="en-US" dirty="0" err="1"/>
              <a:t>int</a:t>
            </a:r>
            <a:r>
              <a:rPr lang="en-US" dirty="0"/>
              <a:t> data[], </a:t>
            </a:r>
            <a:r>
              <a:rPr lang="en-US" dirty="0" err="1"/>
              <a:t>int</a:t>
            </a:r>
            <a:r>
              <a:rPr lang="en-US" dirty="0"/>
              <a:t> </a:t>
            </a:r>
            <a:r>
              <a:rPr lang="en-US" dirty="0" err="1"/>
              <a:t>lenD</a:t>
            </a:r>
            <a:r>
              <a:rPr lang="en-US" dirty="0"/>
              <a:t>)</a:t>
            </a:r>
          </a:p>
          <a:p>
            <a:pPr marL="0" indent="0">
              <a:buNone/>
            </a:pPr>
            <a:r>
              <a:rPr lang="en-US" dirty="0"/>
              <a:t>{</a:t>
            </a:r>
          </a:p>
          <a:p>
            <a:pPr marL="0" indent="0">
              <a:buNone/>
            </a:pPr>
            <a:r>
              <a:rPr lang="en-US" dirty="0"/>
              <a:t>  </a:t>
            </a:r>
            <a:r>
              <a:rPr lang="en-US" dirty="0" err="1"/>
              <a:t>int</a:t>
            </a:r>
            <a:r>
              <a:rPr lang="en-US" dirty="0"/>
              <a:t> </a:t>
            </a:r>
            <a:r>
              <a:rPr lang="en-US" dirty="0" err="1"/>
              <a:t>tmp</a:t>
            </a:r>
            <a:r>
              <a:rPr lang="en-US" dirty="0"/>
              <a:t> = 0;</a:t>
            </a:r>
          </a:p>
          <a:p>
            <a:pPr marL="0" indent="0">
              <a:buNone/>
            </a:pPr>
            <a:r>
              <a:rPr lang="en-US" dirty="0"/>
              <a:t>  for(</a:t>
            </a:r>
            <a:r>
              <a:rPr lang="en-US" dirty="0" err="1"/>
              <a:t>int</a:t>
            </a:r>
            <a:r>
              <a:rPr lang="en-US" dirty="0"/>
              <a:t> </a:t>
            </a:r>
            <a:r>
              <a:rPr lang="en-US" dirty="0" err="1"/>
              <a:t>i</a:t>
            </a:r>
            <a:r>
              <a:rPr lang="en-US" dirty="0"/>
              <a:t> = 0;i&lt;</a:t>
            </a:r>
            <a:r>
              <a:rPr lang="en-US" dirty="0" err="1"/>
              <a:t>lenD;i</a:t>
            </a:r>
            <a:r>
              <a:rPr lang="en-US" dirty="0"/>
              <a:t>++){</a:t>
            </a:r>
          </a:p>
          <a:p>
            <a:pPr marL="0" indent="0">
              <a:buNone/>
            </a:pPr>
            <a:r>
              <a:rPr lang="en-US" dirty="0"/>
              <a:t>    for(</a:t>
            </a:r>
            <a:r>
              <a:rPr lang="en-US" dirty="0" err="1"/>
              <a:t>int</a:t>
            </a:r>
            <a:r>
              <a:rPr lang="en-US" dirty="0"/>
              <a:t> j = (lenD-1);j&gt;=(i+1);j--){</a:t>
            </a:r>
          </a:p>
          <a:p>
            <a:pPr marL="0" indent="0">
              <a:buNone/>
            </a:pPr>
            <a:r>
              <a:rPr lang="en-US" dirty="0"/>
              <a:t>      if(data[j]&lt;data[j-1]){</a:t>
            </a:r>
          </a:p>
          <a:p>
            <a:pPr marL="0" indent="0">
              <a:buNone/>
            </a:pPr>
            <a:r>
              <a:rPr lang="en-US" dirty="0"/>
              <a:t>        </a:t>
            </a:r>
            <a:r>
              <a:rPr lang="en-US" dirty="0" err="1"/>
              <a:t>tmp</a:t>
            </a:r>
            <a:r>
              <a:rPr lang="en-US" dirty="0"/>
              <a:t> = data[j];</a:t>
            </a:r>
          </a:p>
          <a:p>
            <a:pPr marL="0" indent="0">
              <a:buNone/>
            </a:pPr>
            <a:r>
              <a:rPr lang="en-US" dirty="0"/>
              <a:t>        data[j]=data[j-1];</a:t>
            </a:r>
          </a:p>
          <a:p>
            <a:pPr marL="0" indent="0">
              <a:buNone/>
            </a:pPr>
            <a:r>
              <a:rPr lang="en-US" dirty="0"/>
              <a:t>        data[j-1]=</a:t>
            </a:r>
            <a:r>
              <a:rPr lang="en-US" dirty="0" err="1"/>
              <a:t>tmp</a:t>
            </a:r>
            <a:r>
              <a:rPr lang="en-US" dirty="0"/>
              <a:t>;</a:t>
            </a:r>
          </a:p>
          <a:p>
            <a:pPr marL="0" indent="0">
              <a:buNone/>
            </a:pPr>
            <a:r>
              <a:rPr lang="en-US" dirty="0"/>
              <a:t>      }</a:t>
            </a:r>
          </a:p>
          <a:p>
            <a:pPr marL="0" indent="0">
              <a:buNone/>
            </a:pPr>
            <a:r>
              <a:rPr lang="en-US" dirty="0"/>
              <a:t>    }</a:t>
            </a:r>
          </a:p>
          <a:p>
            <a:pPr marL="0" indent="0">
              <a:buNone/>
            </a:pPr>
            <a:r>
              <a:rPr lang="en-US" dirty="0"/>
              <a:t>  }</a:t>
            </a:r>
          </a:p>
          <a:p>
            <a:pPr marL="0" indent="0">
              <a:buNone/>
            </a:pPr>
            <a:r>
              <a:rPr lang="en-US" dirty="0"/>
              <a:t>}</a:t>
            </a:r>
            <a:endParaRPr lang="ru-RU" dirty="0"/>
          </a:p>
        </p:txBody>
      </p:sp>
    </p:spTree>
    <p:extLst>
      <p:ext uri="{BB962C8B-B14F-4D97-AF65-F5344CB8AC3E}">
        <p14:creationId xmlns:p14="http://schemas.microsoft.com/office/powerpoint/2010/main" val="332384316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normAutofit fontScale="70000" lnSpcReduction="20000"/>
          </a:bodyPr>
          <a:lstStyle/>
          <a:p>
            <a:r>
              <a:rPr lang="ru-RU" b="1" dirty="0"/>
              <a:t>Сортировка вставками (</a:t>
            </a:r>
            <a:r>
              <a:rPr lang="ru-RU" b="1" dirty="0" err="1"/>
              <a:t>Insertion</a:t>
            </a:r>
            <a:r>
              <a:rPr lang="ru-RU" b="1" dirty="0"/>
              <a:t> </a:t>
            </a:r>
            <a:r>
              <a:rPr lang="ru-RU" b="1" dirty="0" err="1"/>
              <a:t>sort</a:t>
            </a:r>
            <a:r>
              <a:rPr lang="ru-RU" b="1" dirty="0"/>
              <a:t>)</a:t>
            </a:r>
          </a:p>
          <a:p>
            <a:r>
              <a:rPr lang="ru-RU" dirty="0"/>
              <a:t>При сортировке вставками массив разбивается на две области: упорядоченную и </a:t>
            </a:r>
            <a:r>
              <a:rPr lang="ru-RU" dirty="0" err="1"/>
              <a:t>и</a:t>
            </a:r>
            <a:r>
              <a:rPr lang="ru-RU" dirty="0"/>
              <a:t> неупорядоченную. Изначально весь массив является неупорядоченной областью. При первом проходе первый элемент из неупорядоченной области изымается и помещается в правильном положении в упорядоченной области.</a:t>
            </a:r>
          </a:p>
          <a:p>
            <a:r>
              <a:rPr lang="ru-RU" dirty="0"/>
              <a:t>На каждом проходе размер упорядоченной области возрастает на 1, а размер неупорядоченной области сокращается на 1.</a:t>
            </a:r>
          </a:p>
          <a:p>
            <a:r>
              <a:rPr lang="ru-RU" dirty="0"/>
              <a:t>Основной цикл работает в интервале от 1 до N-1. На j-й итерации элемент [i] вставлен в правильное положение в упорядоченной области. Это сделано </a:t>
            </a:r>
            <a:r>
              <a:rPr lang="ru-RU" dirty="0" err="1"/>
              <a:t>путем</a:t>
            </a:r>
            <a:r>
              <a:rPr lang="ru-RU" dirty="0"/>
              <a:t> сдвига всех элементов упорядоченной области, которые больше, чем [i], на одну позицию вправо. [i] вставляется в интервал между теми элементами, которые меньше [i], и теми, которые больше [i].</a:t>
            </a:r>
          </a:p>
          <a:p>
            <a:pPr marL="0" indent="0">
              <a:buNone/>
            </a:pPr>
            <a:endParaRPr lang="ru-RU" dirty="0"/>
          </a:p>
        </p:txBody>
      </p:sp>
    </p:spTree>
    <p:extLst>
      <p:ext uri="{BB962C8B-B14F-4D97-AF65-F5344CB8AC3E}">
        <p14:creationId xmlns:p14="http://schemas.microsoft.com/office/powerpoint/2010/main" val="332257627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normAutofit fontScale="62500" lnSpcReduction="20000"/>
          </a:bodyPr>
          <a:lstStyle/>
          <a:p>
            <a:pPr marL="0" indent="0">
              <a:buNone/>
            </a:pPr>
            <a:r>
              <a:rPr lang="en-US" dirty="0"/>
              <a:t>void </a:t>
            </a:r>
            <a:r>
              <a:rPr lang="en-US" dirty="0" err="1"/>
              <a:t>SortAlgo</a:t>
            </a:r>
            <a:r>
              <a:rPr lang="en-US" dirty="0"/>
              <a:t>::</a:t>
            </a:r>
            <a:r>
              <a:rPr lang="en-US" dirty="0" err="1"/>
              <a:t>insertionSort</a:t>
            </a:r>
            <a:r>
              <a:rPr lang="en-US" dirty="0"/>
              <a:t>(</a:t>
            </a:r>
            <a:r>
              <a:rPr lang="en-US" dirty="0" err="1"/>
              <a:t>int</a:t>
            </a:r>
            <a:r>
              <a:rPr lang="en-US" dirty="0"/>
              <a:t> data[], </a:t>
            </a:r>
            <a:r>
              <a:rPr lang="en-US" dirty="0" err="1"/>
              <a:t>int</a:t>
            </a:r>
            <a:r>
              <a:rPr lang="en-US" dirty="0"/>
              <a:t> </a:t>
            </a:r>
            <a:r>
              <a:rPr lang="en-US" dirty="0" err="1"/>
              <a:t>lenD</a:t>
            </a:r>
            <a:r>
              <a:rPr lang="en-US" dirty="0"/>
              <a:t>)</a:t>
            </a:r>
          </a:p>
          <a:p>
            <a:pPr marL="0" indent="0">
              <a:buNone/>
            </a:pPr>
            <a:r>
              <a:rPr lang="en-US" dirty="0"/>
              <a:t>{</a:t>
            </a:r>
          </a:p>
          <a:p>
            <a:pPr marL="0" indent="0">
              <a:buNone/>
            </a:pPr>
            <a:r>
              <a:rPr lang="en-US" dirty="0"/>
              <a:t>  </a:t>
            </a:r>
            <a:r>
              <a:rPr lang="en-US" dirty="0" err="1"/>
              <a:t>int</a:t>
            </a:r>
            <a:r>
              <a:rPr lang="en-US" dirty="0"/>
              <a:t> key = 0;</a:t>
            </a:r>
          </a:p>
          <a:p>
            <a:pPr marL="0" indent="0">
              <a:buNone/>
            </a:pPr>
            <a:r>
              <a:rPr lang="en-US" dirty="0"/>
              <a:t>  </a:t>
            </a:r>
            <a:r>
              <a:rPr lang="en-US" dirty="0" err="1"/>
              <a:t>int</a:t>
            </a:r>
            <a:r>
              <a:rPr lang="en-US" dirty="0"/>
              <a:t> </a:t>
            </a:r>
            <a:r>
              <a:rPr lang="en-US" dirty="0" err="1"/>
              <a:t>i</a:t>
            </a:r>
            <a:r>
              <a:rPr lang="en-US" dirty="0"/>
              <a:t> = 0;</a:t>
            </a:r>
          </a:p>
          <a:p>
            <a:pPr marL="0" indent="0">
              <a:buNone/>
            </a:pPr>
            <a:r>
              <a:rPr lang="en-US" dirty="0"/>
              <a:t>  for(</a:t>
            </a:r>
            <a:r>
              <a:rPr lang="en-US" dirty="0" err="1"/>
              <a:t>int</a:t>
            </a:r>
            <a:r>
              <a:rPr lang="en-US" dirty="0"/>
              <a:t> j = 1;j&lt;</a:t>
            </a:r>
            <a:r>
              <a:rPr lang="en-US" dirty="0" err="1"/>
              <a:t>lenD;j</a:t>
            </a:r>
            <a:r>
              <a:rPr lang="en-US" dirty="0"/>
              <a:t>++){</a:t>
            </a:r>
          </a:p>
          <a:p>
            <a:pPr marL="0" indent="0">
              <a:buNone/>
            </a:pPr>
            <a:r>
              <a:rPr lang="en-US" dirty="0"/>
              <a:t>    key = data[j];</a:t>
            </a:r>
          </a:p>
          <a:p>
            <a:pPr marL="0" indent="0">
              <a:buNone/>
            </a:pPr>
            <a:r>
              <a:rPr lang="en-US" dirty="0"/>
              <a:t>    </a:t>
            </a:r>
            <a:r>
              <a:rPr lang="en-US" dirty="0" err="1"/>
              <a:t>i</a:t>
            </a:r>
            <a:r>
              <a:rPr lang="en-US" dirty="0"/>
              <a:t> = j-1;</a:t>
            </a:r>
          </a:p>
          <a:p>
            <a:pPr marL="0" indent="0">
              <a:buNone/>
            </a:pPr>
            <a:r>
              <a:rPr lang="en-US" dirty="0"/>
              <a:t>    while(</a:t>
            </a:r>
            <a:r>
              <a:rPr lang="en-US" dirty="0" err="1"/>
              <a:t>i</a:t>
            </a:r>
            <a:r>
              <a:rPr lang="en-US" dirty="0"/>
              <a:t>&gt;=0 &amp;&amp; data[</a:t>
            </a:r>
            <a:r>
              <a:rPr lang="en-US" dirty="0" err="1"/>
              <a:t>i</a:t>
            </a:r>
            <a:r>
              <a:rPr lang="en-US" dirty="0"/>
              <a:t>]&gt;key){</a:t>
            </a:r>
          </a:p>
          <a:p>
            <a:pPr marL="0" indent="0">
              <a:buNone/>
            </a:pPr>
            <a:r>
              <a:rPr lang="en-US" dirty="0"/>
              <a:t>      data[i+1] = data[</a:t>
            </a:r>
            <a:r>
              <a:rPr lang="en-US" dirty="0" err="1"/>
              <a:t>i</a:t>
            </a:r>
            <a:r>
              <a:rPr lang="en-US" dirty="0"/>
              <a:t>];</a:t>
            </a:r>
          </a:p>
          <a:p>
            <a:pPr marL="0" indent="0">
              <a:buNone/>
            </a:pPr>
            <a:r>
              <a:rPr lang="en-US" dirty="0"/>
              <a:t>      </a:t>
            </a:r>
            <a:r>
              <a:rPr lang="en-US" dirty="0" err="1"/>
              <a:t>i</a:t>
            </a:r>
            <a:r>
              <a:rPr lang="en-US" dirty="0"/>
              <a:t> = i-1;</a:t>
            </a:r>
          </a:p>
          <a:p>
            <a:pPr marL="0" indent="0">
              <a:buNone/>
            </a:pPr>
            <a:r>
              <a:rPr lang="en-US" dirty="0"/>
              <a:t>      data[i+1]=key;</a:t>
            </a:r>
          </a:p>
          <a:p>
            <a:pPr marL="0" indent="0">
              <a:buNone/>
            </a:pPr>
            <a:r>
              <a:rPr lang="en-US" dirty="0"/>
              <a:t>    }</a:t>
            </a:r>
          </a:p>
          <a:p>
            <a:pPr marL="0" indent="0">
              <a:buNone/>
            </a:pPr>
            <a:r>
              <a:rPr lang="en-US" dirty="0"/>
              <a:t>  }</a:t>
            </a:r>
          </a:p>
          <a:p>
            <a:pPr marL="0" indent="0">
              <a:buNone/>
            </a:pPr>
            <a:r>
              <a:rPr lang="en-US" dirty="0"/>
              <a:t>}</a:t>
            </a:r>
            <a:endParaRPr lang="ru-RU" dirty="0"/>
          </a:p>
        </p:txBody>
      </p:sp>
    </p:spTree>
    <p:extLst>
      <p:ext uri="{BB962C8B-B14F-4D97-AF65-F5344CB8AC3E}">
        <p14:creationId xmlns:p14="http://schemas.microsoft.com/office/powerpoint/2010/main" val="302901592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normAutofit fontScale="92500" lnSpcReduction="10000"/>
          </a:bodyPr>
          <a:lstStyle/>
          <a:p>
            <a:pPr marL="0" indent="0">
              <a:buNone/>
            </a:pPr>
            <a:r>
              <a:rPr lang="ru-RU" i="1" dirty="0"/>
              <a:t>Массив</a:t>
            </a:r>
            <a:r>
              <a:rPr lang="ru-RU" dirty="0"/>
              <a:t> — это структура однотипных данных, занимающих непрерывную область памяти. Массив имеет размер — количество элементов в нем. Каждый элемент массива имеет свой номер (также называемый </a:t>
            </a:r>
            <a:r>
              <a:rPr lang="ru-RU" i="1" dirty="0"/>
              <a:t>индексом</a:t>
            </a:r>
            <a:r>
              <a:rPr lang="ru-RU" dirty="0"/>
              <a:t>), обращение к элементу массива осуществляется путем указания его индекса. В языке C++ элементы нумеруются, начиная с 0, поэтому последний элемент массива имеет номер на 1 меньше размера массива.</a:t>
            </a:r>
            <a:endParaRPr lang="ru-RU" dirty="0"/>
          </a:p>
        </p:txBody>
      </p:sp>
    </p:spTree>
    <p:extLst>
      <p:ext uri="{BB962C8B-B14F-4D97-AF65-F5344CB8AC3E}">
        <p14:creationId xmlns:p14="http://schemas.microsoft.com/office/powerpoint/2010/main" val="28975215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normAutofit fontScale="92500" lnSpcReduction="20000"/>
          </a:bodyPr>
          <a:lstStyle/>
          <a:p>
            <a:pPr marL="0" indent="0">
              <a:buNone/>
            </a:pPr>
            <a:r>
              <a:rPr lang="ru-RU" dirty="0"/>
              <a:t>Массив в языке C++ задается следующим образом:</a:t>
            </a:r>
          </a:p>
          <a:p>
            <a:pPr marL="0" indent="0">
              <a:buNone/>
            </a:pPr>
            <a:endParaRPr lang="ru-RU" dirty="0"/>
          </a:p>
          <a:p>
            <a:pPr marL="0" indent="0">
              <a:buNone/>
            </a:pPr>
            <a:r>
              <a:rPr lang="ru-RU" dirty="0"/>
              <a:t>      </a:t>
            </a:r>
            <a:r>
              <a:rPr lang="ru-RU" dirty="0" err="1"/>
              <a:t>тип_элементов</a:t>
            </a:r>
            <a:r>
              <a:rPr lang="ru-RU" dirty="0"/>
              <a:t> идентификатор[размер];</a:t>
            </a:r>
          </a:p>
          <a:p>
            <a:pPr marL="0" indent="0">
              <a:buNone/>
            </a:pPr>
            <a:endParaRPr lang="ru-RU" dirty="0"/>
          </a:p>
          <a:p>
            <a:pPr marL="0" indent="0">
              <a:buNone/>
            </a:pPr>
            <a:r>
              <a:rPr lang="ru-RU" dirty="0"/>
              <a:t>где </a:t>
            </a:r>
            <a:r>
              <a:rPr lang="ru-RU" dirty="0" err="1"/>
              <a:t>тип_элементов</a:t>
            </a:r>
            <a:r>
              <a:rPr lang="ru-RU" dirty="0"/>
              <a:t> — произвольный тип данных языка C++, который будут иметь элементы массива, например, </a:t>
            </a:r>
            <a:r>
              <a:rPr lang="ru-RU" dirty="0" err="1"/>
              <a:t>int</a:t>
            </a:r>
            <a:r>
              <a:rPr lang="ru-RU" dirty="0"/>
              <a:t>, </a:t>
            </a:r>
            <a:r>
              <a:rPr lang="ru-RU" dirty="0" err="1"/>
              <a:t>double</a:t>
            </a:r>
            <a:r>
              <a:rPr lang="ru-RU" dirty="0"/>
              <a:t> и т.д.; идентификатор — имя массива, размер — число элементов в нем.</a:t>
            </a:r>
          </a:p>
        </p:txBody>
      </p:sp>
    </p:spTree>
    <p:extLst>
      <p:ext uri="{BB962C8B-B14F-4D97-AF65-F5344CB8AC3E}">
        <p14:creationId xmlns:p14="http://schemas.microsoft.com/office/powerpoint/2010/main" val="345656794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4" name="Rectangle 1"/>
          <p:cNvSpPr>
            <a:spLocks noGrp="1" noChangeArrowheads="1"/>
          </p:cNvSpPr>
          <p:nvPr>
            <p:ph idx="1"/>
          </p:nvPr>
        </p:nvSpPr>
        <p:spPr bwMode="auto">
          <a:xfrm>
            <a:off x="457200" y="2893686"/>
            <a:ext cx="8435280" cy="1938992"/>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2000" b="0" i="0" u="none" strike="noStrike" cap="none" normalizeH="0" baseline="0" dirty="0" smtClean="0">
                <a:ln>
                  <a:noFill/>
                </a:ln>
                <a:solidFill>
                  <a:srgbClr val="343A40"/>
                </a:solidFill>
                <a:effectLst/>
                <a:latin typeface="-apple-system"/>
              </a:rPr>
              <a:t>К элементу массива можно обращаться, как </a:t>
            </a:r>
            <a:r>
              <a:rPr kumimoji="0" lang="ru-RU" altLang="ru-RU" sz="2000" b="0" i="1" u="none" strike="noStrike" cap="none" normalizeH="0" baseline="0" dirty="0" smtClean="0">
                <a:ln>
                  <a:noFill/>
                </a:ln>
                <a:solidFill>
                  <a:srgbClr val="343A40"/>
                </a:solidFill>
                <a:effectLst/>
                <a:latin typeface="-apple-system"/>
              </a:rPr>
              <a:t>идентификатор</a:t>
            </a:r>
            <a:r>
              <a:rPr kumimoji="0" lang="ru-RU" altLang="ru-RU" sz="2000" b="0" i="0" u="none" strike="noStrike" cap="none" normalizeH="0" baseline="0" dirty="0" smtClean="0">
                <a:ln>
                  <a:noFill/>
                </a:ln>
                <a:solidFill>
                  <a:srgbClr val="E83E8C"/>
                </a:solidFill>
                <a:effectLst/>
                <a:latin typeface="SFMono-Regular"/>
              </a:rPr>
              <a:t>[</a:t>
            </a:r>
            <a:r>
              <a:rPr kumimoji="0" lang="ru-RU" altLang="ru-RU" sz="2000" b="0" i="1" u="none" strike="noStrike" cap="none" normalizeH="0" baseline="0" dirty="0" smtClean="0">
                <a:ln>
                  <a:noFill/>
                </a:ln>
                <a:solidFill>
                  <a:srgbClr val="343A40"/>
                </a:solidFill>
                <a:effectLst/>
                <a:latin typeface="-apple-system"/>
              </a:rPr>
              <a:t>индекс</a:t>
            </a:r>
            <a:r>
              <a:rPr kumimoji="0" lang="ru-RU" altLang="ru-RU" sz="2000" b="0" i="0" u="none" strike="noStrike" cap="none" normalizeH="0" baseline="0" dirty="0" smtClean="0">
                <a:ln>
                  <a:noFill/>
                </a:ln>
                <a:solidFill>
                  <a:srgbClr val="E83E8C"/>
                </a:solidFill>
                <a:effectLst/>
                <a:latin typeface="SFMono-Regular"/>
              </a:rPr>
              <a:t>]</a:t>
            </a:r>
            <a:r>
              <a:rPr kumimoji="0" lang="ru-RU" altLang="ru-RU" sz="2000" b="0" i="0" u="none" strike="noStrike" cap="none" normalizeH="0" baseline="0" dirty="0" smtClean="0">
                <a:ln>
                  <a:noFill/>
                </a:ln>
                <a:solidFill>
                  <a:srgbClr val="343A40"/>
                </a:solidFill>
                <a:effectLst/>
                <a:latin typeface="-apple-system"/>
              </a:rPr>
              <a:t>. Например, если было сделано объявление</a:t>
            </a:r>
            <a:endParaRPr kumimoji="0" lang="ru-RU" altLang="ru-RU" sz="200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2000" b="0" i="0" u="none" strike="noStrike" cap="none" normalizeH="0" baseline="0" dirty="0" smtClean="0">
                <a:ln>
                  <a:noFill/>
                </a:ln>
                <a:solidFill>
                  <a:srgbClr val="343A40"/>
                </a:solidFill>
                <a:effectLst/>
                <a:latin typeface="-apple-system"/>
              </a:rPr>
              <a:t>     </a:t>
            </a:r>
            <a:r>
              <a:rPr kumimoji="0" lang="ru-RU" altLang="ru-RU" sz="2000" b="0" i="0" u="none" strike="noStrike" cap="none" normalizeH="0" baseline="0" dirty="0" err="1" smtClean="0">
                <a:ln>
                  <a:noFill/>
                </a:ln>
                <a:solidFill>
                  <a:srgbClr val="343A40"/>
                </a:solidFill>
                <a:effectLst/>
                <a:latin typeface="-apple-system"/>
              </a:rPr>
              <a:t>double</a:t>
            </a:r>
            <a:r>
              <a:rPr kumimoji="0" lang="ru-RU" altLang="ru-RU" sz="2000" b="0" i="0" u="none" strike="noStrike" cap="none" normalizeH="0" baseline="0" dirty="0" smtClean="0">
                <a:ln>
                  <a:noFill/>
                </a:ln>
                <a:solidFill>
                  <a:srgbClr val="343A40"/>
                </a:solidFill>
                <a:effectLst/>
                <a:latin typeface="-apple-system"/>
              </a:rPr>
              <a:t> A[5];</a:t>
            </a:r>
            <a:endParaRPr kumimoji="0" lang="ru-RU" altLang="ru-RU" sz="200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2000" b="0" i="0" u="none" strike="noStrike" cap="none" normalizeH="0" baseline="0" dirty="0" smtClean="0">
                <a:ln>
                  <a:noFill/>
                </a:ln>
                <a:solidFill>
                  <a:srgbClr val="343A40"/>
                </a:solidFill>
                <a:effectLst/>
                <a:latin typeface="-apple-system"/>
              </a:rPr>
              <a:t>то таким образом создается 5 элементов массива типа </a:t>
            </a:r>
            <a:r>
              <a:rPr kumimoji="0" lang="ru-RU" altLang="ru-RU" sz="2000" b="0" i="0" u="none" strike="noStrike" cap="none" normalizeH="0" baseline="0" dirty="0" err="1" smtClean="0">
                <a:ln>
                  <a:noFill/>
                </a:ln>
                <a:solidFill>
                  <a:srgbClr val="E83E8C"/>
                </a:solidFill>
                <a:effectLst/>
                <a:latin typeface="SFMono-Regular"/>
              </a:rPr>
              <a:t>double</a:t>
            </a:r>
            <a:r>
              <a:rPr kumimoji="0" lang="ru-RU" altLang="ru-RU" sz="2000" b="0" i="0" u="none" strike="noStrike" cap="none" normalizeH="0" baseline="0" dirty="0" smtClean="0">
                <a:ln>
                  <a:noFill/>
                </a:ln>
                <a:solidFill>
                  <a:srgbClr val="343A40"/>
                </a:solidFill>
                <a:effectLst/>
                <a:latin typeface="-apple-system"/>
              </a:rPr>
              <a:t>: </a:t>
            </a:r>
            <a:r>
              <a:rPr kumimoji="0" lang="ru-RU" altLang="ru-RU" sz="2000" b="0" i="0" u="none" strike="noStrike" cap="none" normalizeH="0" baseline="0" dirty="0" smtClean="0">
                <a:ln>
                  <a:noFill/>
                </a:ln>
                <a:solidFill>
                  <a:srgbClr val="E83E8C"/>
                </a:solidFill>
                <a:effectLst/>
                <a:latin typeface="SFMono-Regular"/>
              </a:rPr>
              <a:t>A[0]</a:t>
            </a:r>
            <a:r>
              <a:rPr kumimoji="0" lang="ru-RU" altLang="ru-RU" sz="2000" b="0" i="0" u="none" strike="noStrike" cap="none" normalizeH="0" baseline="0" dirty="0" smtClean="0">
                <a:ln>
                  <a:noFill/>
                </a:ln>
                <a:solidFill>
                  <a:srgbClr val="343A40"/>
                </a:solidFill>
                <a:effectLst/>
                <a:latin typeface="-apple-system"/>
              </a:rPr>
              <a:t>, </a:t>
            </a:r>
            <a:r>
              <a:rPr kumimoji="0" lang="ru-RU" altLang="ru-RU" sz="2000" b="0" i="0" u="none" strike="noStrike" cap="none" normalizeH="0" baseline="0" dirty="0" smtClean="0">
                <a:ln>
                  <a:noFill/>
                </a:ln>
                <a:solidFill>
                  <a:srgbClr val="E83E8C"/>
                </a:solidFill>
                <a:effectLst/>
                <a:latin typeface="SFMono-Regular"/>
              </a:rPr>
              <a:t>A[1]</a:t>
            </a:r>
            <a:r>
              <a:rPr kumimoji="0" lang="ru-RU" altLang="ru-RU" sz="2000" b="0" i="0" u="none" strike="noStrike" cap="none" normalizeH="0" baseline="0" dirty="0" smtClean="0">
                <a:ln>
                  <a:noFill/>
                </a:ln>
                <a:solidFill>
                  <a:srgbClr val="343A40"/>
                </a:solidFill>
                <a:effectLst/>
                <a:latin typeface="-apple-system"/>
              </a:rPr>
              <a:t>, </a:t>
            </a:r>
            <a:r>
              <a:rPr kumimoji="0" lang="ru-RU" altLang="ru-RU" sz="2000" b="0" i="0" u="none" strike="noStrike" cap="none" normalizeH="0" baseline="0" dirty="0" smtClean="0">
                <a:ln>
                  <a:noFill/>
                </a:ln>
                <a:solidFill>
                  <a:srgbClr val="E83E8C"/>
                </a:solidFill>
                <a:effectLst/>
                <a:latin typeface="SFMono-Regular"/>
              </a:rPr>
              <a:t>A[2]</a:t>
            </a:r>
            <a:r>
              <a:rPr kumimoji="0" lang="ru-RU" altLang="ru-RU" sz="2000" b="0" i="0" u="none" strike="noStrike" cap="none" normalizeH="0" baseline="0" dirty="0" smtClean="0">
                <a:ln>
                  <a:noFill/>
                </a:ln>
                <a:solidFill>
                  <a:srgbClr val="343A40"/>
                </a:solidFill>
                <a:effectLst/>
                <a:latin typeface="-apple-system"/>
              </a:rPr>
              <a:t>, </a:t>
            </a:r>
            <a:r>
              <a:rPr kumimoji="0" lang="ru-RU" altLang="ru-RU" sz="2000" b="0" i="0" u="none" strike="noStrike" cap="none" normalizeH="0" baseline="0" dirty="0" smtClean="0">
                <a:ln>
                  <a:noFill/>
                </a:ln>
                <a:solidFill>
                  <a:srgbClr val="E83E8C"/>
                </a:solidFill>
                <a:effectLst/>
                <a:latin typeface="SFMono-Regular"/>
              </a:rPr>
              <a:t>A[3]</a:t>
            </a:r>
            <a:r>
              <a:rPr kumimoji="0" lang="ru-RU" altLang="ru-RU" sz="2000" b="0" i="0" u="none" strike="noStrike" cap="none" normalizeH="0" baseline="0" dirty="0" smtClean="0">
                <a:ln>
                  <a:noFill/>
                </a:ln>
                <a:solidFill>
                  <a:srgbClr val="343A40"/>
                </a:solidFill>
                <a:effectLst/>
                <a:latin typeface="-apple-system"/>
              </a:rPr>
              <a:t>, </a:t>
            </a:r>
            <a:r>
              <a:rPr kumimoji="0" lang="ru-RU" altLang="ru-RU" sz="2000" b="0" i="0" u="none" strike="noStrike" cap="none" normalizeH="0" baseline="0" dirty="0" smtClean="0">
                <a:ln>
                  <a:noFill/>
                </a:ln>
                <a:solidFill>
                  <a:srgbClr val="E83E8C"/>
                </a:solidFill>
                <a:effectLst/>
                <a:latin typeface="SFMono-Regular"/>
              </a:rPr>
              <a:t>A[4]</a:t>
            </a:r>
            <a:r>
              <a:rPr kumimoji="0" lang="ru-RU" altLang="ru-RU" sz="2000" b="0" i="0" u="none" strike="noStrike" cap="none" normalizeH="0" baseline="0" dirty="0" smtClean="0">
                <a:ln>
                  <a:noFill/>
                </a:ln>
                <a:solidFill>
                  <a:srgbClr val="343A40"/>
                </a:solidFill>
                <a:effectLst/>
                <a:latin typeface="-apple-system"/>
              </a:rPr>
              <a:t>.</a:t>
            </a:r>
            <a:endParaRPr kumimoji="0" lang="ru-RU" altLang="ru-RU" sz="2000" b="0" i="0" u="none" strike="noStrike" cap="none" normalizeH="0" baseline="0" dirty="0" smtClean="0">
              <a:ln>
                <a:noFill/>
              </a:ln>
              <a:solidFill>
                <a:schemeClr val="tx1"/>
              </a:solidFill>
              <a:effectLst/>
            </a:endParaRPr>
          </a:p>
        </p:txBody>
      </p:sp>
    </p:spTree>
    <p:extLst>
      <p:ext uri="{BB962C8B-B14F-4D97-AF65-F5344CB8AC3E}">
        <p14:creationId xmlns:p14="http://schemas.microsoft.com/office/powerpoint/2010/main" val="3968756918"/>
      </p:ext>
    </p:extLst>
  </p:cSld>
  <p:clrMapOvr>
    <a:masterClrMapping/>
  </p:clrMapOvr>
  <p:timing>
    <p:tnLst>
      <p:par>
        <p:cTn id="1" dur="indefinite" restart="never" nodeType="tmRoot"/>
      </p:par>
    </p:tnLst>
  </p:timing>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57</TotalTime>
  <Words>1185</Words>
  <Application>Microsoft Office PowerPoint</Application>
  <PresentationFormat>Экран (4:3)</PresentationFormat>
  <Paragraphs>124</Paragraphs>
  <Slides>19</Slides>
  <Notes>0</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19</vt:i4>
      </vt:variant>
    </vt:vector>
  </HeadingPairs>
  <TitlesOfParts>
    <vt:vector size="24" baseType="lpstr">
      <vt:lpstr>-apple-system</vt:lpstr>
      <vt:lpstr>Arial</vt:lpstr>
      <vt:lpstr>Calibri</vt:lpstr>
      <vt:lpstr>SFMono-Regular</vt:lpstr>
      <vt:lpstr>Тема Office</vt:lpstr>
      <vt:lpstr>Презентация PowerPoint</vt:lpstr>
      <vt:lpstr>Презентация PowerPoint</vt:lpstr>
      <vt:lpstr>Пузырьковая сортировка (Bubble sort)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cp:lastModifiedBy>Admin</cp:lastModifiedBy>
  <cp:revision>4</cp:revision>
  <dcterms:modified xsi:type="dcterms:W3CDTF">2022-12-23T12:51:53Z</dcterms:modified>
</cp:coreProperties>
</file>