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35"/>
  </p:notesMasterIdLst>
  <p:handoutMasterIdLst>
    <p:handoutMasterId r:id="rId36"/>
  </p:handoutMasterIdLst>
  <p:sldIdLst>
    <p:sldId id="267" r:id="rId5"/>
    <p:sldId id="257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8" r:id="rId25"/>
    <p:sldId id="289" r:id="rId26"/>
    <p:sldId id="287" r:id="rId27"/>
    <p:sldId id="290" r:id="rId28"/>
    <p:sldId id="291" r:id="rId29"/>
    <p:sldId id="292" r:id="rId30"/>
    <p:sldId id="293" r:id="rId31"/>
    <p:sldId id="294" r:id="rId32"/>
    <p:sldId id="295" r:id="rId33"/>
    <p:sldId id="296" r:id="rId34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Автор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06799F8-075E-4A3A-A7F6-7FBC6576F1A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0" autoAdjust="0"/>
    <p:restoredTop sz="94712" autoAdjust="0"/>
  </p:normalViewPr>
  <p:slideViewPr>
    <p:cSldViewPr snapToGrid="0">
      <p:cViewPr varScale="1">
        <p:scale>
          <a:sx n="62" d="100"/>
          <a:sy n="62" d="100"/>
        </p:scale>
        <p:origin x="78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37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3E47F476-161E-4A04-A0FB-965A0EEB4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32E49AB-875B-42C8-941C-0DE0DBD2D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A7E2BDA-3A5B-40AE-81DE-66FA586B56D2}" type="datetime1">
              <a:rPr lang="ru-RU" smtClean="0"/>
              <a:t>11.09.2022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3EFBA4A-EC84-4A1C-951D-F76333FEEC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0085306-E124-4DA3-9455-10E28A78FE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FAA0D8-202C-4D3D-887A-429ECB6FF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4069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-10274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DDCF65D-63A1-490B-B302-902C46218B52}" type="datetime1">
              <a:rPr lang="ru-RU" noProof="0" smtClean="0"/>
              <a:t>11.09.2022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6E69F1-4ECE-4D08-92F0-C404CE0B9B92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67148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B6E69F1-4ECE-4D08-92F0-C404CE0B9B9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895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B6E69F1-4ECE-4D08-92F0-C404CE0B9B9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959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915128" y="1397977"/>
            <a:ext cx="8361229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9906" y="4475023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0A230F30-F019-4D9C-B28C-E5E8902BB3C0}" type="datetime1">
              <a:rPr lang="ru-RU" noProof="0" smtClean="0"/>
              <a:t>11.09.2022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887674" y="726883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5" name="Г-образная фигура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0129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 hasCustomPrompt="1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4040EF8-BAA8-4664-90C7-EAC2C1C9128D}" type="datetime1">
              <a:rPr lang="ru-RU" noProof="0" smtClean="0"/>
              <a:t>11.09.2022</a:t>
            </a:fld>
            <a:endParaRPr lang="ru-RU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8391654" y="1873024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0" name="Г-образная фигура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8152968" y="1752327"/>
            <a:ext cx="3152309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74007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/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0FF081-47DC-4C8E-A9F8-A73473314CBB}" type="datetime1">
              <a:rPr lang="ru-RU" noProof="0" smtClean="0"/>
              <a:t>11.09.2022</a:t>
            </a:fld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5725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/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2BC955-92ED-4521-A90D-916A27E6B47B}" type="datetime1">
              <a:rPr lang="ru-RU" noProof="0" smtClean="0"/>
              <a:t>11.09.2022</a:t>
            </a:fld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60471" y="2297695"/>
            <a:ext cx="9071059" cy="2767600"/>
          </a:xfrm>
        </p:spPr>
        <p:txBody>
          <a:bodyPr rtlCol="0" anchor="ctr"/>
          <a:lstStyle>
            <a:lvl1pPr marL="0" indent="0" algn="ctr">
              <a:buNone/>
              <a:defRPr sz="6000"/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</p:spTree>
    <p:extLst>
      <p:ext uri="{BB962C8B-B14F-4D97-AF65-F5344CB8AC3E}">
        <p14:creationId xmlns:p14="http://schemas.microsoft.com/office/powerpoint/2010/main" val="2266103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B3A294-52D5-418F-9A45-1B5B1BBC7D20}" type="datetime1">
              <a:rPr lang="ru-RU" noProof="0" smtClean="0"/>
              <a:t>11.09.2022</a:t>
            </a:fld>
            <a:endParaRPr lang="ru-RU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9901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, второй вариант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Г-образная фигура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870090" y="709300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9" name="Прямоугольник 8" title="Боковая панель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397977" y="1151796"/>
            <a:ext cx="9504485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7977" y="4897053"/>
            <a:ext cx="9504485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65710933-E08B-440A-87CD-81BEC56820CF}" type="datetime1">
              <a:rPr lang="ru-RU" noProof="0" smtClean="0"/>
              <a:t>11.09.2022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8549910" y="1820273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7" y="1685653"/>
            <a:ext cx="3152309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23350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720213"/>
          </a:xfrm>
        </p:spPr>
        <p:txBody>
          <a:bodyPr rtlCol="0">
            <a:noAutofit/>
          </a:bodyPr>
          <a:lstStyle>
            <a:lvl1pPr>
              <a:defRPr sz="4800"/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1371600" y="1484671"/>
            <a:ext cx="9601200" cy="4382729"/>
          </a:xfrm>
        </p:spPr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F71D1F3-52DF-4D1A-9E95-71F34AB9131A}" type="datetime1">
              <a:rPr lang="ru-RU" noProof="0" smtClean="0"/>
              <a:t>11.09.2022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465008" y="1445344"/>
            <a:ext cx="946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 и рисунком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7040199" y="564425"/>
            <a:ext cx="4356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Прямоугольник 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F08319B-AD7E-430F-A711-34590AA8DEE3}" type="datetime1">
              <a:rPr lang="ru-RU" noProof="0" smtClean="0"/>
              <a:t>11.09.2022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Рисунок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17" name="Объект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747294" y="5188236"/>
            <a:ext cx="4858459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530352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9875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14447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901952" indent="0" algn="ctr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8084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Прямоугольник 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1CBF38BF-0591-45F6-9805-036514945D7F}" type="datetime1">
              <a:rPr lang="ru-RU" noProof="0" smtClean="0"/>
              <a:t>11.09.2022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695360" y="518474"/>
            <a:ext cx="4910394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 rtl="0">
              <a:buNone/>
            </a:pPr>
            <a:r>
              <a:rPr lang="ru-RU" noProof="0"/>
              <a:t>Щелкните, чтобы изменить стили текста образца слайда</a:t>
            </a:r>
          </a:p>
          <a:p>
            <a:pPr marL="0" lvl="1" indent="0" algn="ctr" rtl="0">
              <a:buNone/>
            </a:pPr>
            <a:r>
              <a:rPr lang="ru-RU" noProof="0"/>
              <a:t>Второй уровень</a:t>
            </a:r>
          </a:p>
          <a:p>
            <a:pPr marL="0" lvl="2" indent="0" algn="ctr" rtl="0">
              <a:buNone/>
            </a:pPr>
            <a:r>
              <a:rPr lang="ru-RU" noProof="0"/>
              <a:t>Третий уровень</a:t>
            </a:r>
          </a:p>
          <a:p>
            <a:pPr marL="0" lvl="3" indent="0" algn="ctr" rtl="0">
              <a:buNone/>
            </a:pPr>
            <a:r>
              <a:rPr lang="ru-RU" noProof="0"/>
              <a:t>Четвертый уровень</a:t>
            </a:r>
          </a:p>
          <a:p>
            <a:pPr marL="0" lvl="4" indent="0" algn="ctr" rtl="0">
              <a:buNone/>
            </a:pPr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686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, 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solidFill>
                <a:schemeClr val="accent3"/>
              </a:solidFill>
            </a:endParaRPr>
          </a:p>
        </p:txBody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77366"/>
            <a:ext cx="4644000" cy="1341602"/>
          </a:xfrm>
        </p:spPr>
        <p:txBody>
          <a:bodyPr rtlCol="0" anchor="ctr" anchorCtr="0">
            <a:norm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E1B4021-ECDC-4475-A884-CD498E39A432}" type="datetime1">
              <a:rPr lang="ru-RU" noProof="0" smtClean="0"/>
              <a:t>11.09.2022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solidFill>
                <a:schemeClr val="tx2"/>
              </a:solidFill>
            </a:endParaRP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6245" y="668595"/>
            <a:ext cx="4646651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0275" y="5352418"/>
            <a:ext cx="5148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rtlCol="0" anchor="ctr" anchorCtr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530352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2pPr>
            <a:lvl3pPr marL="9875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3pPr>
            <a:lvl4pPr marL="14447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4pPr>
            <a:lvl5pPr marL="1901952" indent="0" algn="ctr">
              <a:buFont typeface="Arial" panose="020B0604020202020204" pitchFamily="34" charset="0"/>
              <a:buNone/>
              <a:defRPr sz="1400">
                <a:solidFill>
                  <a:schemeClr val="accent3"/>
                </a:solidFill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77366"/>
            <a:ext cx="4644000" cy="1341602"/>
          </a:xfrm>
        </p:spPr>
        <p:txBody>
          <a:bodyPr rtlCol="0" anchor="ctr" anchorCtr="0">
            <a:norm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815EBB8A-1AF8-4C12-9237-3687E5AA4F29}" type="datetime1">
              <a:rPr lang="ru-RU" noProof="0" smtClean="0"/>
              <a:t>11.09.2022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solidFill>
                <a:schemeClr val="tx2"/>
              </a:solidFill>
            </a:endParaRPr>
          </a:p>
        </p:txBody>
      </p:sp>
      <p:sp>
        <p:nvSpPr>
          <p:cNvPr id="19" name="Рисунок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806246" y="668595"/>
            <a:ext cx="4646651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7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63685FE-3268-48AD-A3D0-612A5D53B7F2}" type="datetime1">
              <a:rPr lang="ru-RU" noProof="0" smtClean="0"/>
              <a:t>11.09.2022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Г-образная фигура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15921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01EA4EA-8955-4DEA-AFE7-198E25A13620}" type="datetime1">
              <a:rPr lang="ru-RU" noProof="0" smtClean="0"/>
              <a:t>11.09.2022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9688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 title="Боковая панель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FEB98958-3A71-42AD-9588-A0320F8DA8CC}" type="datetime1">
              <a:rPr lang="ru-RU" noProof="0" smtClean="0"/>
              <a:t>11.09.2022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Боковая панель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3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71" r:id="rId5"/>
    <p:sldLayoutId id="2147483669" r:id="rId6"/>
    <p:sldLayoutId id="2147483672" r:id="rId7"/>
    <p:sldLayoutId id="2147483663" r:id="rId8"/>
    <p:sldLayoutId id="2147483664" r:id="rId9"/>
    <p:sldLayoutId id="2147483665" r:id="rId10"/>
    <p:sldLayoutId id="2147483666" r:id="rId11"/>
    <p:sldLayoutId id="2147483673" r:id="rId12"/>
    <p:sldLayoutId id="2147483667" r:id="rId13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732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4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304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876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7702" indent="-28575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ru-RU" dirty="0"/>
              <a:t>Информатика</a:t>
            </a:r>
            <a:br>
              <a:rPr lang="ru-RU" dirty="0"/>
            </a:br>
            <a:r>
              <a:rPr lang="ru-RU" dirty="0"/>
              <a:t> Практикум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006" y="4897053"/>
            <a:ext cx="11500427" cy="1086237"/>
          </a:xfrm>
        </p:spPr>
        <p:txBody>
          <a:bodyPr rtlCol="0">
            <a:normAutofit/>
          </a:bodyPr>
          <a:lstStyle/>
          <a:p>
            <a:pPr rtl="0"/>
            <a:r>
              <a:rPr lang="ru-RU" dirty="0"/>
              <a:t>Язык программирования </a:t>
            </a:r>
            <a:r>
              <a:rPr lang="en-US" dirty="0"/>
              <a:t>C++</a:t>
            </a:r>
            <a:endParaRPr lang="ru-RU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52CA5146-27ED-A8C9-43CC-EE00C6748445}"/>
              </a:ext>
            </a:extLst>
          </p:cNvPr>
          <p:cNvSpPr txBox="1">
            <a:spLocks/>
          </p:cNvSpPr>
          <p:nvPr/>
        </p:nvSpPr>
        <p:spPr>
          <a:xfrm>
            <a:off x="7509715" y="6314881"/>
            <a:ext cx="4682285" cy="1086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Виденин Сергей Александрович</a:t>
            </a:r>
          </a:p>
        </p:txBody>
      </p:sp>
    </p:spTree>
    <p:extLst>
      <p:ext uri="{BB962C8B-B14F-4D97-AF65-F5344CB8AC3E}">
        <p14:creationId xmlns:p14="http://schemas.microsoft.com/office/powerpoint/2010/main" val="2461678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7D98C7-0384-1A61-D036-424641ED2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Безопасные преобразования: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663AA607-A813-3829-0973-F38C017E2B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1076" y="2493688"/>
            <a:ext cx="10960924" cy="2484711"/>
          </a:xfrm>
        </p:spPr>
      </p:pic>
    </p:spTree>
    <p:extLst>
      <p:ext uri="{BB962C8B-B14F-4D97-AF65-F5344CB8AC3E}">
        <p14:creationId xmlns:p14="http://schemas.microsoft.com/office/powerpoint/2010/main" val="3218074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3B7DF2-3741-32BA-16A2-3366074B0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Константы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192FD3-2DCC-A7B0-A9C9-4E06E51CD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Константа определяется практически также, как и переменная за тем исключением, что в начале определения константы идет ключевое слово </a:t>
            </a:r>
            <a:r>
              <a:rPr lang="ru-RU" dirty="0" err="1"/>
              <a:t>const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Если же мы захотим после определения константы присвоить ей некоторое значение, то компилятор не сможет скомпилировать программу и выведет ошибку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FF1572A-DFD7-1575-8B10-8BBF252F86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974144"/>
            <a:ext cx="5946948" cy="172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396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8260B8-3143-D32D-F03D-5F9527E19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Арифметические операции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CA25E814-6C1A-252F-2DCA-E2638402F1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0766" y="1767551"/>
            <a:ext cx="8230467" cy="4863458"/>
          </a:xfrm>
        </p:spPr>
      </p:pic>
    </p:spTree>
    <p:extLst>
      <p:ext uri="{BB962C8B-B14F-4D97-AF65-F5344CB8AC3E}">
        <p14:creationId xmlns:p14="http://schemas.microsoft.com/office/powerpoint/2010/main" val="2405447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CCD9BED3-B47A-8C1C-ED3C-5AE0080458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2720" y="441562"/>
            <a:ext cx="9936480" cy="5974876"/>
          </a:xfrm>
        </p:spPr>
      </p:pic>
    </p:spTree>
    <p:extLst>
      <p:ext uri="{BB962C8B-B14F-4D97-AF65-F5344CB8AC3E}">
        <p14:creationId xmlns:p14="http://schemas.microsoft.com/office/powerpoint/2010/main" val="2527766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2B826E47-CC31-A048-18B1-EBE1AB3687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2176" y="2880836"/>
            <a:ext cx="8767647" cy="2666524"/>
          </a:xfrm>
        </p:spPr>
      </p:pic>
    </p:spTree>
    <p:extLst>
      <p:ext uri="{BB962C8B-B14F-4D97-AF65-F5344CB8AC3E}">
        <p14:creationId xmlns:p14="http://schemas.microsoft.com/office/powerpoint/2010/main" val="4161081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91B89E0B-B2A6-9D07-2BB9-83C698DA98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8160" y="276799"/>
            <a:ext cx="9109710" cy="6304402"/>
          </a:xfrm>
        </p:spPr>
      </p:pic>
    </p:spTree>
    <p:extLst>
      <p:ext uri="{BB962C8B-B14F-4D97-AF65-F5344CB8AC3E}">
        <p14:creationId xmlns:p14="http://schemas.microsoft.com/office/powerpoint/2010/main" val="3937762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C61F69-5761-432C-5872-C75E47741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Приоритет операции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7BF785-361A-3CA7-AB57-E83C70BDF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+ (инкремент), - (декремент)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* (умножение), / (деление), % (остаток от деления)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+ (сложение), - (вычитание)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1379262-0762-991C-ED77-4E9176461A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498" y="3676035"/>
            <a:ext cx="8787404" cy="2938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069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C7D1D8-AFAF-30D9-51F7-B9F900744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Условные выражения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6C065F78-BF30-F84F-F731-9E11DBD94F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0927" y="2229960"/>
            <a:ext cx="10010146" cy="3500280"/>
          </a:xfrm>
        </p:spPr>
      </p:pic>
    </p:spTree>
    <p:extLst>
      <p:ext uri="{BB962C8B-B14F-4D97-AF65-F5344CB8AC3E}">
        <p14:creationId xmlns:p14="http://schemas.microsoft.com/office/powerpoint/2010/main" val="3411787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AC5C4DFA-F1EE-522A-AC1E-FE1B8472E0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5688" y="659487"/>
            <a:ext cx="10157670" cy="5539026"/>
          </a:xfrm>
        </p:spPr>
      </p:pic>
    </p:spTree>
    <p:extLst>
      <p:ext uri="{BB962C8B-B14F-4D97-AF65-F5344CB8AC3E}">
        <p14:creationId xmlns:p14="http://schemas.microsoft.com/office/powerpoint/2010/main" val="1839164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F41980-D942-9DE3-BF17-236671C5C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5629381-C3BC-D802-3FA5-4B1CA44DA3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9673" y="685800"/>
            <a:ext cx="10955159" cy="5486400"/>
          </a:xfrm>
        </p:spPr>
      </p:pic>
    </p:spTree>
    <p:extLst>
      <p:ext uri="{BB962C8B-B14F-4D97-AF65-F5344CB8AC3E}">
        <p14:creationId xmlns:p14="http://schemas.microsoft.com/office/powerpoint/2010/main" val="2609861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/>
              <a:t>План урока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endParaRPr lang="ru-RU" dirty="0"/>
          </a:p>
          <a:p>
            <a:pPr rtl="0"/>
            <a:r>
              <a:rPr lang="ru-RU" dirty="0"/>
              <a:t>Структура программы</a:t>
            </a:r>
          </a:p>
          <a:p>
            <a:pPr rtl="0"/>
            <a:r>
              <a:rPr lang="ru-RU" dirty="0"/>
              <a:t>Переменные</a:t>
            </a:r>
          </a:p>
          <a:p>
            <a:pPr rtl="0"/>
            <a:r>
              <a:rPr lang="ru-RU" dirty="0"/>
              <a:t>Типы данных</a:t>
            </a:r>
          </a:p>
          <a:p>
            <a:pPr rtl="0"/>
            <a:r>
              <a:rPr lang="ru-RU" dirty="0"/>
              <a:t>Статическая типизация и преобразования типов</a:t>
            </a:r>
          </a:p>
          <a:p>
            <a:pPr rtl="0"/>
            <a:r>
              <a:rPr lang="ru-RU" dirty="0"/>
              <a:t>Константы</a:t>
            </a:r>
          </a:p>
          <a:p>
            <a:pPr rtl="0"/>
            <a:r>
              <a:rPr lang="ru-RU" dirty="0"/>
              <a:t>Арифметические операции</a:t>
            </a:r>
          </a:p>
          <a:p>
            <a:pPr rtl="0"/>
            <a:r>
              <a:rPr lang="ru-RU" dirty="0"/>
              <a:t>Условные выражения</a:t>
            </a:r>
          </a:p>
        </p:txBody>
      </p:sp>
    </p:spTree>
    <p:extLst>
      <p:ext uri="{BB962C8B-B14F-4D97-AF65-F5344CB8AC3E}">
        <p14:creationId xmlns:p14="http://schemas.microsoft.com/office/powerpoint/2010/main" val="2684535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1E1731-1A78-5423-AA3C-B84326583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Операции присваивания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78BD55D-D01E-EDA8-13F5-7B2662901D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6625"/>
          <a:stretch/>
        </p:blipFill>
        <p:spPr>
          <a:xfrm>
            <a:off x="2761962" y="2175551"/>
            <a:ext cx="6668076" cy="3656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785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F88FF5-0C1A-56DA-4FD8-597CE346C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Ввод и вывод в консоли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5F2C52F-2939-7940-875E-AC75DC3EF7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2002314"/>
            <a:ext cx="9718403" cy="3890486"/>
          </a:xfrm>
        </p:spPr>
      </p:pic>
    </p:spTree>
    <p:extLst>
      <p:ext uri="{BB962C8B-B14F-4D97-AF65-F5344CB8AC3E}">
        <p14:creationId xmlns:p14="http://schemas.microsoft.com/office/powerpoint/2010/main" val="26240481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9F8A11-27AD-4B25-289D-6922FB168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Считаем данные с консоли: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F688AF6-C7C6-1557-BCF9-6C0D47D156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9119" y="1992347"/>
            <a:ext cx="10554881" cy="4179853"/>
          </a:xfrm>
        </p:spPr>
      </p:pic>
    </p:spTree>
    <p:extLst>
      <p:ext uri="{BB962C8B-B14F-4D97-AF65-F5344CB8AC3E}">
        <p14:creationId xmlns:p14="http://schemas.microsoft.com/office/powerpoint/2010/main" val="22739024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B3CF64-6A3B-B6E0-48F6-ADDEAD0EF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Пространства имен и </a:t>
            </a:r>
            <a:r>
              <a:rPr lang="en-US" dirty="0"/>
              <a:t>using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E9F021F-6DF9-3C61-61C9-3F5B87D653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3200" y="2066449"/>
            <a:ext cx="9245600" cy="3773449"/>
          </a:xfrm>
        </p:spPr>
      </p:pic>
    </p:spTree>
    <p:extLst>
      <p:ext uri="{BB962C8B-B14F-4D97-AF65-F5344CB8AC3E}">
        <p14:creationId xmlns:p14="http://schemas.microsoft.com/office/powerpoint/2010/main" val="2360753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CDF765-B75B-21D8-4BFC-265B133F4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Условные конструкции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8754CD45-F21B-6300-87DC-48516392B4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835944"/>
            <a:ext cx="6116532" cy="1862296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E905145-6ED8-4E9A-39EF-95CD00ABC0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4313554"/>
            <a:ext cx="8122270" cy="2290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3855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D68454-41F4-28D2-C375-16A7D255B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005B8C8-3580-7CF1-42C6-59F7764CFB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685800"/>
            <a:ext cx="10529888" cy="5891500"/>
          </a:xfrm>
        </p:spPr>
      </p:pic>
    </p:spTree>
    <p:extLst>
      <p:ext uri="{BB962C8B-B14F-4D97-AF65-F5344CB8AC3E}">
        <p14:creationId xmlns:p14="http://schemas.microsoft.com/office/powerpoint/2010/main" val="7294835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6CE283F-5C02-7AEC-22FA-53901FEF2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Циклы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A846FCF-9078-38BB-E5CB-194BC20826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</a:t>
            </a:r>
          </a:p>
          <a:p>
            <a:r>
              <a:rPr lang="en-US" dirty="0"/>
              <a:t>while</a:t>
            </a:r>
          </a:p>
          <a:p>
            <a:r>
              <a:rPr lang="en-US" dirty="0"/>
              <a:t>do...while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21872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CAAA9A9-CEAA-C246-A010-BD826476D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Цикл </a:t>
            </a:r>
            <a:r>
              <a:rPr lang="en-US" dirty="0"/>
              <a:t>while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C7791968-2415-4D9C-583C-6EB8E0BB8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Цикл </a:t>
            </a:r>
            <a:r>
              <a:rPr lang="ru-RU" dirty="0" err="1"/>
              <a:t>while</a:t>
            </a:r>
            <a:r>
              <a:rPr lang="ru-RU" dirty="0"/>
              <a:t> выполняет некоторый код, пока его условие истинно, то есть возвращает </a:t>
            </a:r>
            <a:r>
              <a:rPr lang="ru-RU" dirty="0" err="1"/>
              <a:t>true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Он имеет следующее формальное определение: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E436DC2-43B8-7902-8EDD-10E7BC33A7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4380949"/>
            <a:ext cx="7563087" cy="222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9992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5505F7-0A9F-D7CE-8430-EAA2B961B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Цикл </a:t>
            </a:r>
            <a:r>
              <a:rPr lang="en-US" dirty="0"/>
              <a:t>for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701AD4-059C-5947-F68F-BCF5BA7D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Цикл </a:t>
            </a:r>
            <a:r>
              <a:rPr lang="ru-RU" dirty="0" err="1"/>
              <a:t>for</a:t>
            </a:r>
            <a:r>
              <a:rPr lang="ru-RU" dirty="0"/>
              <a:t> имеет следующее формальное определение: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F6A50BF-3CAF-27E1-821D-9F7A1AA0B5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873993"/>
            <a:ext cx="7169687" cy="1674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7095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D10C25-D484-B3FD-F5CC-746D5FCD6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на арифметику: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1C2B52-88D2-AA6A-1FBA-0AC8C7DA6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Создать консольное приложение, которое рассчитывает площадь и периметр прямоугольника, стороны которого вводятся пользователем с клавиатуры.</a:t>
            </a:r>
          </a:p>
          <a:p>
            <a:r>
              <a:rPr lang="ru-RU" dirty="0"/>
              <a:t>Составить алгоритм увеличения всех трех, введённых с клавиатуры, переменных на 5,если среди них есть хотя бы две равные. В противном случае выдать ответ «равных нет».</a:t>
            </a:r>
          </a:p>
          <a:p>
            <a:r>
              <a:rPr lang="ru-RU" dirty="0"/>
              <a:t>Организовать ввод двухзначного натурального числа с клавиатуры. Программа должна определить наименьшую и наибольшую цифры, которые входят в состав данного натурального числа.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9878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6F5B4466-A33A-B92A-8B53-B19921EC3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 программы</a:t>
            </a:r>
          </a:p>
        </p:txBody>
      </p:sp>
      <p:pic>
        <p:nvPicPr>
          <p:cNvPr id="10" name="Объект 9">
            <a:extLst>
              <a:ext uri="{FF2B5EF4-FFF2-40B4-BE49-F238E27FC236}">
                <a16:creationId xmlns:a16="http://schemas.microsoft.com/office/drawing/2014/main" id="{9306EBC9-16BB-33F9-4345-01F5A554CC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5840" y="2790212"/>
            <a:ext cx="10889116" cy="2696187"/>
          </a:xfrm>
        </p:spPr>
      </p:pic>
    </p:spTree>
    <p:extLst>
      <p:ext uri="{BB962C8B-B14F-4D97-AF65-F5344CB8AC3E}">
        <p14:creationId xmlns:p14="http://schemas.microsoft.com/office/powerpoint/2010/main" val="22253592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B0579-5F42-41D8-282E-27A855759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на циклы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378936-5672-07D8-2E00-5D4B3D674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953" y="1484671"/>
            <a:ext cx="11758047" cy="4382729"/>
          </a:xfrm>
        </p:spPr>
        <p:txBody>
          <a:bodyPr/>
          <a:lstStyle/>
          <a:p>
            <a:r>
              <a:rPr lang="ru-RU" dirty="0"/>
              <a:t>1.	Найдите сумму 1+2+3+…+ n, где число n вводится с клавиатуры.</a:t>
            </a:r>
          </a:p>
          <a:p>
            <a:r>
              <a:rPr lang="ru-RU" dirty="0"/>
              <a:t>2.	Даны натуральные числа от 35 до 87. Вывести на консоль те из них, которые при делении на 7 дают остаток 1, 2 или 5.</a:t>
            </a:r>
          </a:p>
          <a:p>
            <a:r>
              <a:rPr lang="ru-RU" dirty="0"/>
              <a:t>3.	В спортзал ежедневно приходит какое-то количество посетителей. Необходимо предложить пользователю ввести такие данные: сколько человек посетило спортзал за день, ввести возраст каждого посетителя и в итоге показать возраст самого старшего и самого молодого из них, а также посчитать средний возраст посетителей.</a:t>
            </a:r>
          </a:p>
          <a:p>
            <a:r>
              <a:rPr lang="ru-RU" dirty="0"/>
              <a:t>4.	На складе имеется определённое количество ящиков с яблоками (в нашем примере 15). Когда подъезжает машина для погрузки, попросить пользователя ввести, сколько ящиков загрузить в первую машину, во вторую и так далее, пока не закончатся ящики с яблоками. Предусмотреть тот случай, когда пользователь введёт количество ящиков больше, чем есть на складе.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8881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A1DD5C-1CFE-E084-2545-3E88A55BF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Переменные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969C8A-5987-E841-AB76-FAEE6ED3A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5220929"/>
          </a:xfrm>
        </p:spPr>
        <p:txBody>
          <a:bodyPr/>
          <a:lstStyle/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200" dirty="0"/>
              <a:t>Переменная имеет тип, имя и значение. 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200" dirty="0"/>
              <a:t>Тип определяет, какую информацию может хранить переменная.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9190792-8AB2-7167-D8EC-494FAA095F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4866004"/>
            <a:ext cx="6722174" cy="160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47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B4D9B9-BF01-C990-73C9-81DB070BA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Инициализация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0A972FD9-061C-D738-242F-3FDB60A211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2222659"/>
            <a:ext cx="10057751" cy="3731101"/>
          </a:xfrm>
        </p:spPr>
      </p:pic>
    </p:spTree>
    <p:extLst>
      <p:ext uri="{BB962C8B-B14F-4D97-AF65-F5344CB8AC3E}">
        <p14:creationId xmlns:p14="http://schemas.microsoft.com/office/powerpoint/2010/main" val="1834697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A08161-A75E-3287-08A8-8A19F6386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Инициализация по умолчанию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6551D85D-A473-1AA2-575A-811DD587FD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585974"/>
            <a:ext cx="8503920" cy="3686051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1A2DAC0-F366-9CB0-77F6-7E48D3D217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7615" y="5003632"/>
            <a:ext cx="8395145" cy="1679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118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62E0FF-42CA-2435-836E-0ADB087C6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Изменение значения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9E8FD7B-DBF6-C2F1-7637-43972225F9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1561" y="1976914"/>
            <a:ext cx="9468878" cy="4195286"/>
          </a:xfrm>
        </p:spPr>
      </p:pic>
    </p:spTree>
    <p:extLst>
      <p:ext uri="{BB962C8B-B14F-4D97-AF65-F5344CB8AC3E}">
        <p14:creationId xmlns:p14="http://schemas.microsoft.com/office/powerpoint/2010/main" val="4115480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84C03-E811-7463-CE5E-6976CF066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данных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CBA901-1206-0766-7944-CBE76F0E5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200" dirty="0"/>
              <a:t>Каждая переменная имеет определенный тип. 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2800" dirty="0"/>
              <a:t>Тип определяет, какие значения может иметь переменная, какие операции с ней можно производить и сколько байт в памяти она будет занимать.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en-US" sz="2800" b="1" dirty="0"/>
              <a:t>int: </a:t>
            </a:r>
            <a:r>
              <a:rPr lang="ru-RU" sz="2800" dirty="0"/>
              <a:t>представляет целое число</a:t>
            </a:r>
          </a:p>
          <a:p>
            <a:pPr marL="0" indent="0">
              <a:buNone/>
            </a:pPr>
            <a:r>
              <a:rPr lang="en-US" sz="2800" b="1" dirty="0"/>
              <a:t>float: </a:t>
            </a:r>
            <a:r>
              <a:rPr lang="ru-RU" sz="2800" dirty="0"/>
              <a:t>представляет вещественное число</a:t>
            </a:r>
          </a:p>
          <a:p>
            <a:pPr marL="0" indent="0">
              <a:buNone/>
            </a:pPr>
            <a:r>
              <a:rPr lang="en-US" sz="2800" b="1" dirty="0"/>
              <a:t>bool: </a:t>
            </a:r>
            <a:r>
              <a:rPr lang="ru-RU" sz="2800" dirty="0"/>
              <a:t>логический тип</a:t>
            </a:r>
          </a:p>
        </p:txBody>
      </p:sp>
    </p:spTree>
    <p:extLst>
      <p:ext uri="{BB962C8B-B14F-4D97-AF65-F5344CB8AC3E}">
        <p14:creationId xmlns:p14="http://schemas.microsoft.com/office/powerpoint/2010/main" val="2224332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61B95B-A42E-EADC-9490-F242168EC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Статическая типизация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2B7BB3-9F4E-AE4A-E0B5-E6F39F619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Ряд преобразований компилятор может производить неявно, то есть автоматически. Например: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8566050-CABE-BE47-D917-CF7853D71C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476500"/>
            <a:ext cx="10511790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690838"/>
      </p:ext>
    </p:extLst>
  </p:cSld>
  <p:clrMapOvr>
    <a:masterClrMapping/>
  </p:clrMapOvr>
</p:sld>
</file>

<file path=ppt/theme/theme1.xml><?xml version="1.0" encoding="utf-8"?>
<a:theme xmlns:a="http://schemas.openxmlformats.org/drawingml/2006/main" name="Обрезка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63067216_TF22874644_Win32" id="{4DAF3BBA-8C29-4108-B894-5B926806EE1F}" vid="{051E73F7-E795-458C-825C-84A41F447C59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E2FB8F-FBDB-405A-A6AC-9CF7C859199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7FC2BBCC-A5B7-4DDE-8795-98160FD34D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BF0FE3-3D8D-448F-9BC3-1FD016A859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Коллекционные карточки</Template>
  <TotalTime>135</TotalTime>
  <Words>497</Words>
  <Application>Microsoft Office PowerPoint</Application>
  <PresentationFormat>Широкоэкранный</PresentationFormat>
  <Paragraphs>75</Paragraphs>
  <Slides>30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5" baseType="lpstr">
      <vt:lpstr>Arial</vt:lpstr>
      <vt:lpstr>Calibri</vt:lpstr>
      <vt:lpstr>Franklin Gothic Book</vt:lpstr>
      <vt:lpstr>Impact</vt:lpstr>
      <vt:lpstr>Обрезка</vt:lpstr>
      <vt:lpstr>Информатика  Практикум</vt:lpstr>
      <vt:lpstr>План урока</vt:lpstr>
      <vt:lpstr>Структура программы</vt:lpstr>
      <vt:lpstr>Переменные</vt:lpstr>
      <vt:lpstr>Инициализация</vt:lpstr>
      <vt:lpstr>Инициализация по умолчанию</vt:lpstr>
      <vt:lpstr>Изменение значения</vt:lpstr>
      <vt:lpstr>Типы данных</vt:lpstr>
      <vt:lpstr>Статическая типизация</vt:lpstr>
      <vt:lpstr>Безопасные преобразования:</vt:lpstr>
      <vt:lpstr>Константы</vt:lpstr>
      <vt:lpstr>Арифметические операции</vt:lpstr>
      <vt:lpstr>Презентация PowerPoint</vt:lpstr>
      <vt:lpstr>Презентация PowerPoint</vt:lpstr>
      <vt:lpstr>Презентация PowerPoint</vt:lpstr>
      <vt:lpstr>Приоритет операции </vt:lpstr>
      <vt:lpstr>Условные выражения</vt:lpstr>
      <vt:lpstr>Презентация PowerPoint</vt:lpstr>
      <vt:lpstr>Презентация PowerPoint</vt:lpstr>
      <vt:lpstr>Операции присваивания</vt:lpstr>
      <vt:lpstr>Ввод и вывод в консоли</vt:lpstr>
      <vt:lpstr>Считаем данные с консоли:</vt:lpstr>
      <vt:lpstr>Пространства имен и using</vt:lpstr>
      <vt:lpstr>Условные конструкции</vt:lpstr>
      <vt:lpstr>Презентация PowerPoint</vt:lpstr>
      <vt:lpstr>Циклы</vt:lpstr>
      <vt:lpstr>Цикл while</vt:lpstr>
      <vt:lpstr>Цикл for</vt:lpstr>
      <vt:lpstr>Задачи на арифметику:</vt:lpstr>
      <vt:lpstr>Задачи на циклы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 Практикум</dc:title>
  <dc:creator>Сергей Виденин</dc:creator>
  <cp:lastModifiedBy>Сергей Виденин</cp:lastModifiedBy>
  <cp:revision>2</cp:revision>
  <dcterms:created xsi:type="dcterms:W3CDTF">2022-09-04T17:00:53Z</dcterms:created>
  <dcterms:modified xsi:type="dcterms:W3CDTF">2022-09-11T20:53:43Z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