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56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65" autoAdjust="0"/>
    <p:restoredTop sz="94660"/>
  </p:normalViewPr>
  <p:slideViewPr>
    <p:cSldViewPr>
      <p:cViewPr varScale="1">
        <p:scale>
          <a:sx n="107" d="100"/>
          <a:sy n="107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BFS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Поиск в 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ширину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ru-RU" dirty="0" smtClean="0"/>
          </a:p>
          <a:p>
            <a:r>
              <a:rPr lang="ru-RU" dirty="0" smtClean="0"/>
              <a:t>Поиск в ширину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01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Сложность алгоритма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0" y="838200"/>
            <a:ext cx="5039674" cy="14478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AutoNum type="arabicPeriod"/>
            </a:pPr>
            <a:r>
              <a:rPr lang="ru-RU" sz="1200" dirty="0" smtClean="0"/>
              <a:t>Помести А в очередь, и пометь.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1200" dirty="0" smtClean="0"/>
              <a:t>Пока очередь </a:t>
            </a:r>
            <a:r>
              <a:rPr lang="ru-RU" sz="1200" dirty="0" err="1" smtClean="0"/>
              <a:t>непуста</a:t>
            </a:r>
            <a:r>
              <a:rPr lang="ru-RU" sz="1200" dirty="0" smtClean="0"/>
              <a:t>: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1200" dirty="0" smtClean="0"/>
              <a:t>Вынь вершину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1200" dirty="0" smtClean="0"/>
              <a:t>Просмотри всех соседей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1200" dirty="0" smtClean="0"/>
              <a:t>Если сосед – это искомая вершина </a:t>
            </a:r>
            <a:r>
              <a:rPr lang="en-US" sz="1200" dirty="0" smtClean="0"/>
              <a:t>B, </a:t>
            </a:r>
            <a:r>
              <a:rPr lang="ru-RU" sz="1200" dirty="0" smtClean="0"/>
              <a:t>то идём в кино!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1200" dirty="0" smtClean="0"/>
              <a:t>Если сосед не помечен – в очередь его!    И пометить!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2590800"/>
            <a:ext cx="9154474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Каждая вершина может встать в очередь не более 1 раза (</a:t>
            </a:r>
            <a:r>
              <a:rPr lang="en-US" sz="2800" dirty="0" smtClean="0"/>
              <a:t> N+= n,   </a:t>
            </a:r>
            <a:r>
              <a:rPr lang="ru-RU" sz="2800" dirty="0" smtClean="0"/>
              <a:t>где</a:t>
            </a:r>
            <a:r>
              <a:rPr lang="en-US" sz="2800" dirty="0" smtClean="0"/>
              <a:t> n=|V| </a:t>
            </a:r>
            <a:r>
              <a:rPr lang="ru-RU" sz="2800" dirty="0" smtClean="0"/>
              <a:t>-</a:t>
            </a:r>
            <a:r>
              <a:rPr lang="en-US" sz="2800" dirty="0" smtClean="0"/>
              <a:t> </a:t>
            </a:r>
            <a:r>
              <a:rPr lang="ru-RU" sz="2800" dirty="0" smtClean="0"/>
              <a:t>кол-во вершин</a:t>
            </a:r>
            <a:r>
              <a:rPr lang="en-US" sz="2800" dirty="0" smtClean="0"/>
              <a:t> )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Для каждой вершины все смежные рёбра просматривают только 1 раз.</a:t>
            </a:r>
            <a:br>
              <a:rPr lang="ru-RU" sz="2800" dirty="0" smtClean="0"/>
            </a:br>
            <a:r>
              <a:rPr lang="ru-RU" sz="2800" dirty="0" smtClean="0"/>
              <a:t>Но у ребра 2 конца, поэтому каждое неориентированное ребро проверят 2 раза</a:t>
            </a:r>
            <a:br>
              <a:rPr lang="ru-RU" sz="2800" dirty="0" smtClean="0"/>
            </a:br>
            <a:r>
              <a:rPr lang="ru-RU" sz="2800" dirty="0" smtClean="0"/>
              <a:t>(</a:t>
            </a:r>
            <a:r>
              <a:rPr lang="en-US" sz="2800" dirty="0" smtClean="0"/>
              <a:t>N += m</a:t>
            </a:r>
            <a:r>
              <a:rPr lang="ru-RU" sz="2800" dirty="0" smtClean="0"/>
              <a:t>*2</a:t>
            </a:r>
            <a:r>
              <a:rPr lang="en-US" sz="2800" dirty="0" smtClean="0"/>
              <a:t>, </a:t>
            </a:r>
            <a:r>
              <a:rPr lang="ru-RU" sz="2800" dirty="0" smtClean="0"/>
              <a:t>  где </a:t>
            </a:r>
            <a:r>
              <a:rPr lang="en-US" sz="2800" dirty="0" smtClean="0"/>
              <a:t>m=|E|</a:t>
            </a:r>
            <a:r>
              <a:rPr lang="ru-RU" sz="2800" dirty="0" smtClean="0"/>
              <a:t> - кол-во рёбер)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Итог:    </a:t>
            </a:r>
            <a:r>
              <a:rPr lang="en-US" sz="2800" b="1" dirty="0" smtClean="0">
                <a:solidFill>
                  <a:srgbClr val="C00000"/>
                </a:solidFill>
              </a:rPr>
              <a:t>N  = O</a:t>
            </a:r>
            <a:r>
              <a:rPr lang="en-US" sz="2800" dirty="0" smtClean="0">
                <a:solidFill>
                  <a:srgbClr val="C00000"/>
                </a:solidFill>
              </a:rPr>
              <a:t> (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m+n</a:t>
            </a:r>
            <a:r>
              <a:rPr lang="en-US" sz="2800" dirty="0" smtClean="0">
                <a:solidFill>
                  <a:srgbClr val="C00000"/>
                </a:solidFill>
              </a:rPr>
              <a:t> 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Алгоритм </a:t>
            </a: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Дейкстры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ru-RU" dirty="0" smtClean="0"/>
              <a:t>Поиск кратчайших путей из заданной вершины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8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Примеры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900" dirty="0" smtClean="0"/>
              <a:t>1. </a:t>
            </a:r>
            <a:r>
              <a:rPr lang="ru-RU" sz="2900" dirty="0" smtClean="0"/>
              <a:t>Как доехать до Питера на электричках … подешевле?</a:t>
            </a:r>
            <a:endParaRPr lang="ru-RU" sz="29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0998" y="1448541"/>
            <a:ext cx="8610601" cy="121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Известна карта пригородных </a:t>
            </a:r>
            <a:r>
              <a:rPr lang="ru-RU" sz="2400" dirty="0" err="1" smtClean="0"/>
              <a:t>ж.д</a:t>
            </a:r>
            <a:r>
              <a:rPr lang="ru-RU" sz="2400" dirty="0" smtClean="0"/>
              <a:t>. сообщений и стоимость поездки всех городов. Хотим доехать из города М в город П с минимальным количеством пересадок. 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1886931" y="2992819"/>
            <a:ext cx="585309" cy="5853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СПб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137927" y="4748744"/>
            <a:ext cx="585309" cy="58530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ru-RU" sz="900" dirty="0" err="1" smtClean="0">
                <a:solidFill>
                  <a:schemeClr val="tx1"/>
                </a:solidFill>
              </a:rPr>
              <a:t>Мск</a:t>
            </a:r>
            <a:endParaRPr lang="ru-RU" sz="900" dirty="0" smtClean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623485" y="4134210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241710" y="4874978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908834" y="5649031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733245" y="6337439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924993" y="5334053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367021" y="3160050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452295" y="2616549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308395" y="3160050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134391" y="3780671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27240" y="4031517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810088" y="4214984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4115" y="4933428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579334" y="5417668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352102" y="4121627"/>
            <a:ext cx="270940" cy="2508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>
            <a:stCxn id="8" idx="5"/>
            <a:endCxn id="11" idx="1"/>
          </p:cNvCxnSpPr>
          <p:nvPr/>
        </p:nvCxnSpPr>
        <p:spPr>
          <a:xfrm>
            <a:off x="6637519" y="5248336"/>
            <a:ext cx="310993" cy="43743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4"/>
            <a:endCxn id="12" idx="7"/>
          </p:cNvCxnSpPr>
          <p:nvPr/>
        </p:nvCxnSpPr>
        <p:spPr>
          <a:xfrm flipH="1">
            <a:off x="5964506" y="5334053"/>
            <a:ext cx="466075" cy="104012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2"/>
            <a:endCxn id="13" idx="6"/>
          </p:cNvCxnSpPr>
          <p:nvPr/>
        </p:nvCxnSpPr>
        <p:spPr>
          <a:xfrm flipH="1">
            <a:off x="5195933" y="5041398"/>
            <a:ext cx="941995" cy="418077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1"/>
            <a:endCxn id="22" idx="5"/>
          </p:cNvCxnSpPr>
          <p:nvPr/>
        </p:nvCxnSpPr>
        <p:spPr>
          <a:xfrm flipH="1" flipV="1">
            <a:off x="5583363" y="4335737"/>
            <a:ext cx="640281" cy="49872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8" idx="0"/>
            <a:endCxn id="15" idx="4"/>
          </p:cNvCxnSpPr>
          <p:nvPr/>
        </p:nvCxnSpPr>
        <p:spPr>
          <a:xfrm flipV="1">
            <a:off x="6430582" y="2867395"/>
            <a:ext cx="157184" cy="188134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7"/>
            <a:endCxn id="9" idx="4"/>
          </p:cNvCxnSpPr>
          <p:nvPr/>
        </p:nvCxnSpPr>
        <p:spPr>
          <a:xfrm flipV="1">
            <a:off x="6637519" y="4385056"/>
            <a:ext cx="121436" cy="4494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8" idx="6"/>
            <a:endCxn id="10" idx="2"/>
          </p:cNvCxnSpPr>
          <p:nvPr/>
        </p:nvCxnSpPr>
        <p:spPr>
          <a:xfrm flipV="1">
            <a:off x="6723236" y="5000402"/>
            <a:ext cx="1518474" cy="4099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9" idx="7"/>
            <a:endCxn id="10" idx="0"/>
          </p:cNvCxnSpPr>
          <p:nvPr/>
        </p:nvCxnSpPr>
        <p:spPr>
          <a:xfrm>
            <a:off x="6854746" y="4170946"/>
            <a:ext cx="1522435" cy="70403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22" idx="7"/>
            <a:endCxn id="14" idx="5"/>
          </p:cNvCxnSpPr>
          <p:nvPr/>
        </p:nvCxnSpPr>
        <p:spPr>
          <a:xfrm flipV="1">
            <a:off x="5583363" y="3374160"/>
            <a:ext cx="14919" cy="78420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9" idx="0"/>
            <a:endCxn id="15" idx="5"/>
          </p:cNvCxnSpPr>
          <p:nvPr/>
        </p:nvCxnSpPr>
        <p:spPr>
          <a:xfrm flipH="1" flipV="1">
            <a:off x="6683557" y="2830660"/>
            <a:ext cx="75398" cy="130355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3" idx="2"/>
            <a:endCxn id="21" idx="6"/>
          </p:cNvCxnSpPr>
          <p:nvPr/>
        </p:nvCxnSpPr>
        <p:spPr>
          <a:xfrm flipH="1">
            <a:off x="3850274" y="5459476"/>
            <a:ext cx="1074720" cy="8361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3" idx="1"/>
            <a:endCxn id="19" idx="5"/>
          </p:cNvCxnSpPr>
          <p:nvPr/>
        </p:nvCxnSpPr>
        <p:spPr>
          <a:xfrm flipH="1" flipV="1">
            <a:off x="4041349" y="4429095"/>
            <a:ext cx="923322" cy="9416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22" idx="2"/>
            <a:endCxn id="16" idx="6"/>
          </p:cNvCxnSpPr>
          <p:nvPr/>
        </p:nvCxnSpPr>
        <p:spPr>
          <a:xfrm flipH="1" flipV="1">
            <a:off x="3579334" y="3285473"/>
            <a:ext cx="1772768" cy="96157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19" idx="1"/>
            <a:endCxn id="18" idx="6"/>
          </p:cNvCxnSpPr>
          <p:nvPr/>
        </p:nvCxnSpPr>
        <p:spPr>
          <a:xfrm flipH="1" flipV="1">
            <a:off x="2798180" y="4156941"/>
            <a:ext cx="1051586" cy="9478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21" idx="0"/>
            <a:endCxn id="19" idx="3"/>
          </p:cNvCxnSpPr>
          <p:nvPr/>
        </p:nvCxnSpPr>
        <p:spPr>
          <a:xfrm flipV="1">
            <a:off x="3714804" y="4429095"/>
            <a:ext cx="134961" cy="988573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21" idx="1"/>
            <a:endCxn id="18" idx="4"/>
          </p:cNvCxnSpPr>
          <p:nvPr/>
        </p:nvCxnSpPr>
        <p:spPr>
          <a:xfrm flipH="1" flipV="1">
            <a:off x="2662710" y="4282364"/>
            <a:ext cx="956302" cy="117204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21" idx="2"/>
            <a:endCxn id="20" idx="5"/>
          </p:cNvCxnSpPr>
          <p:nvPr/>
        </p:nvCxnSpPr>
        <p:spPr>
          <a:xfrm flipH="1" flipV="1">
            <a:off x="2275376" y="5147538"/>
            <a:ext cx="1303958" cy="39555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20" idx="2"/>
            <a:endCxn id="17" idx="5"/>
          </p:cNvCxnSpPr>
          <p:nvPr/>
        </p:nvCxnSpPr>
        <p:spPr>
          <a:xfrm flipH="1" flipV="1">
            <a:off x="1365653" y="3994781"/>
            <a:ext cx="678462" cy="106407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5" idx="3"/>
            <a:endCxn id="17" idx="7"/>
          </p:cNvCxnSpPr>
          <p:nvPr/>
        </p:nvCxnSpPr>
        <p:spPr>
          <a:xfrm flipH="1">
            <a:off x="1365653" y="3492410"/>
            <a:ext cx="606995" cy="32499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5" idx="4"/>
            <a:endCxn id="18" idx="1"/>
          </p:cNvCxnSpPr>
          <p:nvPr/>
        </p:nvCxnSpPr>
        <p:spPr>
          <a:xfrm>
            <a:off x="2179585" y="3578127"/>
            <a:ext cx="387333" cy="49012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5" idx="6"/>
            <a:endCxn id="16" idx="2"/>
          </p:cNvCxnSpPr>
          <p:nvPr/>
        </p:nvCxnSpPr>
        <p:spPr>
          <a:xfrm>
            <a:off x="2472239" y="3285473"/>
            <a:ext cx="836155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11" idx="3"/>
            <a:endCxn id="12" idx="6"/>
          </p:cNvCxnSpPr>
          <p:nvPr/>
        </p:nvCxnSpPr>
        <p:spPr>
          <a:xfrm flipH="1">
            <a:off x="6004184" y="5863141"/>
            <a:ext cx="944328" cy="59972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12" idx="2"/>
            <a:endCxn id="13" idx="4"/>
          </p:cNvCxnSpPr>
          <p:nvPr/>
        </p:nvCxnSpPr>
        <p:spPr>
          <a:xfrm flipH="1" flipV="1">
            <a:off x="5060464" y="5584899"/>
            <a:ext cx="672781" cy="87796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13" idx="0"/>
            <a:endCxn id="22" idx="3"/>
          </p:cNvCxnSpPr>
          <p:nvPr/>
        </p:nvCxnSpPr>
        <p:spPr>
          <a:xfrm flipV="1">
            <a:off x="5060464" y="4335737"/>
            <a:ext cx="331316" cy="99831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2759627">
            <a:off x="4306034" y="4538675"/>
            <a:ext cx="534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55р</a:t>
            </a:r>
          </a:p>
        </p:txBody>
      </p:sp>
      <p:sp>
        <p:nvSpPr>
          <p:cNvPr id="54" name="TextBox 53"/>
          <p:cNvSpPr txBox="1"/>
          <p:nvPr/>
        </p:nvSpPr>
        <p:spPr>
          <a:xfrm rot="368270">
            <a:off x="3032377" y="3866916"/>
            <a:ext cx="5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85р</a:t>
            </a:r>
          </a:p>
        </p:txBody>
      </p:sp>
      <p:sp>
        <p:nvSpPr>
          <p:cNvPr id="55" name="TextBox 54"/>
          <p:cNvSpPr txBox="1"/>
          <p:nvPr/>
        </p:nvSpPr>
        <p:spPr>
          <a:xfrm rot="3142760">
            <a:off x="2257800" y="3578981"/>
            <a:ext cx="5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25р</a:t>
            </a:r>
          </a:p>
        </p:txBody>
      </p:sp>
      <p:sp>
        <p:nvSpPr>
          <p:cNvPr id="57" name="TextBox 56"/>
          <p:cNvSpPr txBox="1"/>
          <p:nvPr/>
        </p:nvSpPr>
        <p:spPr>
          <a:xfrm rot="21384876">
            <a:off x="4021581" y="5164776"/>
            <a:ext cx="5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85р</a:t>
            </a:r>
          </a:p>
        </p:txBody>
      </p:sp>
      <p:sp>
        <p:nvSpPr>
          <p:cNvPr id="58" name="TextBox 57"/>
          <p:cNvSpPr txBox="1"/>
          <p:nvPr/>
        </p:nvSpPr>
        <p:spPr>
          <a:xfrm rot="16631631">
            <a:off x="3336580" y="4643782"/>
            <a:ext cx="5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20р</a:t>
            </a:r>
          </a:p>
        </p:txBody>
      </p:sp>
      <p:sp>
        <p:nvSpPr>
          <p:cNvPr id="60" name="TextBox 59"/>
          <p:cNvSpPr txBox="1"/>
          <p:nvPr/>
        </p:nvSpPr>
        <p:spPr>
          <a:xfrm rot="3024040">
            <a:off x="2893878" y="4493985"/>
            <a:ext cx="5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40р</a:t>
            </a:r>
          </a:p>
        </p:txBody>
      </p:sp>
      <p:cxnSp>
        <p:nvCxnSpPr>
          <p:cNvPr id="23" name="Прямая соединительная линия 22"/>
          <p:cNvCxnSpPr>
            <a:stCxn id="15" idx="3"/>
            <a:endCxn id="14" idx="6"/>
          </p:cNvCxnSpPr>
          <p:nvPr/>
        </p:nvCxnSpPr>
        <p:spPr>
          <a:xfrm flipH="1">
            <a:off x="5637961" y="2830659"/>
            <a:ext cx="854012" cy="454814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4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Постановка задачи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Имеется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0070C0"/>
                </a:solidFill>
              </a:rPr>
              <a:t>взвешенный</a:t>
            </a:r>
            <a:r>
              <a:rPr lang="ru-RU" dirty="0" smtClean="0"/>
              <a:t> граф, заданный множеством вершин </a:t>
            </a:r>
            <a:r>
              <a:rPr lang="en-US" dirty="0" smtClean="0"/>
              <a:t>{v</a:t>
            </a:r>
            <a:r>
              <a:rPr lang="en-US" baseline="-25000" dirty="0" smtClean="0"/>
              <a:t>i</a:t>
            </a:r>
            <a:r>
              <a:rPr lang="en-US" dirty="0" smtClean="0"/>
              <a:t>}</a:t>
            </a:r>
            <a:r>
              <a:rPr lang="ru-RU" dirty="0"/>
              <a:t> </a:t>
            </a:r>
            <a:r>
              <a:rPr lang="ru-RU" dirty="0" smtClean="0"/>
              <a:t>и множеством рёбер с весами </a:t>
            </a:r>
            <a:r>
              <a:rPr lang="en-US" dirty="0" smtClean="0"/>
              <a:t>{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ij</a:t>
            </a:r>
            <a:r>
              <a:rPr lang="en-US" dirty="0" err="1" smtClean="0"/>
              <a:t>,w</a:t>
            </a:r>
            <a:r>
              <a:rPr lang="en-US" baseline="-25000" dirty="0" err="1" smtClean="0"/>
              <a:t>ij</a:t>
            </a:r>
            <a:r>
              <a:rPr lang="en-US" dirty="0" smtClean="0"/>
              <a:t>}. </a:t>
            </a:r>
            <a:r>
              <a:rPr lang="ru-RU" b="1" dirty="0"/>
              <a:t>Найти</a:t>
            </a:r>
            <a:r>
              <a:rPr lang="ru-RU" dirty="0" smtClean="0"/>
              <a:t> путь из вершины </a:t>
            </a:r>
            <a:r>
              <a:rPr lang="en-US" dirty="0" smtClean="0"/>
              <a:t>A </a:t>
            </a:r>
            <a:r>
              <a:rPr lang="ru-RU" dirty="0" smtClean="0"/>
              <a:t>в вершину </a:t>
            </a:r>
            <a:r>
              <a:rPr lang="en-US" dirty="0" smtClean="0"/>
              <a:t>B c </a:t>
            </a:r>
            <a:r>
              <a:rPr lang="ru-RU" dirty="0" smtClean="0"/>
              <a:t>наименьшим (наибольшим) весом</a:t>
            </a:r>
            <a:r>
              <a:rPr lang="en-US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Веса </a:t>
            </a:r>
            <a:r>
              <a:rPr lang="ru-RU" b="1" dirty="0" smtClean="0"/>
              <a:t>рёбер неотрицательны</a:t>
            </a:r>
            <a:r>
              <a:rPr lang="ru-RU" dirty="0" smtClean="0"/>
              <a:t>: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ij</a:t>
            </a:r>
            <a:r>
              <a:rPr lang="en-US" dirty="0" smtClean="0"/>
              <a:t>≥</a:t>
            </a:r>
            <a:r>
              <a:rPr lang="ru-RU" dirty="0" smtClean="0"/>
              <a:t>0.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536794" y="529065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088994" y="529065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908394" y="437625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82501" y="628125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356194" y="5214457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032594" y="5173028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>
            <a:stCxn id="7" idx="6"/>
            <a:endCxn id="6" idx="2"/>
          </p:cNvCxnSpPr>
          <p:nvPr/>
        </p:nvCxnSpPr>
        <p:spPr>
          <a:xfrm>
            <a:off x="1546194" y="5519257"/>
            <a:ext cx="9906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7"/>
            <a:endCxn id="8" idx="3"/>
          </p:cNvCxnSpPr>
          <p:nvPr/>
        </p:nvCxnSpPr>
        <p:spPr>
          <a:xfrm flipV="1">
            <a:off x="2927039" y="4766502"/>
            <a:ext cx="1048310" cy="59111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6"/>
            <a:endCxn id="10" idx="1"/>
          </p:cNvCxnSpPr>
          <p:nvPr/>
        </p:nvCxnSpPr>
        <p:spPr>
          <a:xfrm>
            <a:off x="4365594" y="4604857"/>
            <a:ext cx="1057555" cy="67655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3"/>
            <a:endCxn id="9" idx="7"/>
          </p:cNvCxnSpPr>
          <p:nvPr/>
        </p:nvCxnSpPr>
        <p:spPr>
          <a:xfrm flipH="1">
            <a:off x="4272746" y="5604702"/>
            <a:ext cx="1150403" cy="74351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1"/>
            <a:endCxn id="6" idx="5"/>
          </p:cNvCxnSpPr>
          <p:nvPr/>
        </p:nvCxnSpPr>
        <p:spPr>
          <a:xfrm flipH="1" flipV="1">
            <a:off x="2927039" y="5680902"/>
            <a:ext cx="1022417" cy="66731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6"/>
            <a:endCxn id="10" idx="2"/>
          </p:cNvCxnSpPr>
          <p:nvPr/>
        </p:nvCxnSpPr>
        <p:spPr>
          <a:xfrm flipV="1">
            <a:off x="2993994" y="5443057"/>
            <a:ext cx="2362200" cy="7620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6"/>
            <a:endCxn id="11" idx="2"/>
          </p:cNvCxnSpPr>
          <p:nvPr/>
        </p:nvCxnSpPr>
        <p:spPr>
          <a:xfrm flipV="1">
            <a:off x="5813394" y="5401628"/>
            <a:ext cx="1219200" cy="41429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74794" y="514992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56294" y="5053010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-100</a:t>
            </a:r>
          </a:p>
        </p:txBody>
      </p:sp>
      <p:sp>
        <p:nvSpPr>
          <p:cNvPr id="28" name="TextBox 27"/>
          <p:cNvSpPr txBox="1"/>
          <p:nvPr/>
        </p:nvSpPr>
        <p:spPr>
          <a:xfrm rot="19936717">
            <a:off x="2993995" y="4729588"/>
            <a:ext cx="72390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 rot="19936717">
            <a:off x="4639355" y="594970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</a:p>
        </p:txBody>
      </p:sp>
      <p:sp>
        <p:nvSpPr>
          <p:cNvPr id="30" name="TextBox 29"/>
          <p:cNvSpPr txBox="1"/>
          <p:nvPr/>
        </p:nvSpPr>
        <p:spPr>
          <a:xfrm rot="1954342">
            <a:off x="4653802" y="4601009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</a:p>
        </p:txBody>
      </p:sp>
      <p:sp>
        <p:nvSpPr>
          <p:cNvPr id="31" name="TextBox 30"/>
          <p:cNvSpPr txBox="1"/>
          <p:nvPr/>
        </p:nvSpPr>
        <p:spPr>
          <a:xfrm rot="1954342">
            <a:off x="2962868" y="596834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-500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58827" y="510599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43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Историческая справка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История гласит, что </a:t>
            </a:r>
            <a:r>
              <a:rPr lang="ru-RU" dirty="0" err="1" smtClean="0"/>
              <a:t>Дейкстра</a:t>
            </a:r>
            <a:r>
              <a:rPr lang="ru-RU" dirty="0" smtClean="0"/>
              <a:t> придумал задачу и алгоритм имени себя, когда </a:t>
            </a:r>
            <a:r>
              <a:rPr lang="ru-RU" dirty="0"/>
              <a:t>ехал из дома на </a:t>
            </a:r>
            <a:r>
              <a:rPr lang="ru-RU" dirty="0" smtClean="0"/>
              <a:t>работу.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оригинальной постановке задачи весами были времена проезда между станциями метро, и ему хотелось минимизировать общее время проезда.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1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Идея решения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Грабители сплели сеть из бикфордова шнура. С </a:t>
            </a:r>
            <a:r>
              <a:rPr lang="ru-RU" dirty="0"/>
              <a:t>одного конца сети шнур </a:t>
            </a:r>
            <a:r>
              <a:rPr lang="ru-RU" dirty="0" smtClean="0"/>
              <a:t>поджигают, а на другом конце – бочка пороху. Сколько времени осталось веселиться грабителям?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946737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ym typeface="Webdings"/>
              </a:rPr>
              <a:t>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8044649" y="5183893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ym typeface="Wingdings"/>
              </a:rPr>
              <a:t></a:t>
            </a:r>
            <a:endParaRPr lang="ru-RU" sz="8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600200" y="3733800"/>
            <a:ext cx="1143000" cy="99060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600200" y="4572000"/>
            <a:ext cx="838200" cy="15240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Полилиния 11"/>
          <p:cNvSpPr/>
          <p:nvPr/>
        </p:nvSpPr>
        <p:spPr>
          <a:xfrm>
            <a:off x="2389903" y="4580878"/>
            <a:ext cx="894835" cy="1049432"/>
          </a:xfrm>
          <a:custGeom>
            <a:avLst/>
            <a:gdLst>
              <a:gd name="connsiteX0" fmla="*/ 60334 w 894835"/>
              <a:gd name="connsiteY0" fmla="*/ 0 h 1049432"/>
              <a:gd name="connsiteX1" fmla="*/ 86967 w 894835"/>
              <a:gd name="connsiteY1" fmla="*/ 1020932 h 1049432"/>
              <a:gd name="connsiteX2" fmla="*/ 894835 w 894835"/>
              <a:gd name="connsiteY2" fmla="*/ 665825 h 104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4835" h="1049432">
                <a:moveTo>
                  <a:pt x="60334" y="0"/>
                </a:moveTo>
                <a:cubicBezTo>
                  <a:pt x="4109" y="454980"/>
                  <a:pt x="-52116" y="909961"/>
                  <a:pt x="86967" y="1020932"/>
                </a:cubicBezTo>
                <a:cubicBezTo>
                  <a:pt x="226050" y="1131903"/>
                  <a:pt x="560442" y="898864"/>
                  <a:pt x="894835" y="6658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2743200" y="3352800"/>
            <a:ext cx="2743200" cy="38100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Полилиния 14"/>
          <p:cNvSpPr/>
          <p:nvPr/>
        </p:nvSpPr>
        <p:spPr>
          <a:xfrm>
            <a:off x="5486400" y="3001860"/>
            <a:ext cx="3528339" cy="3001427"/>
          </a:xfrm>
          <a:custGeom>
            <a:avLst/>
            <a:gdLst>
              <a:gd name="connsiteX0" fmla="*/ 0 w 3528339"/>
              <a:gd name="connsiteY0" fmla="*/ 345022 h 3001427"/>
              <a:gd name="connsiteX1" fmla="*/ 1136342 w 3528339"/>
              <a:gd name="connsiteY1" fmla="*/ 78691 h 3001427"/>
              <a:gd name="connsiteX2" fmla="*/ 1429305 w 3528339"/>
              <a:gd name="connsiteY2" fmla="*/ 1579018 h 3001427"/>
              <a:gd name="connsiteX3" fmla="*/ 2574524 w 3528339"/>
              <a:gd name="connsiteY3" fmla="*/ 1641161 h 3001427"/>
              <a:gd name="connsiteX4" fmla="*/ 1944210 w 3528339"/>
              <a:gd name="connsiteY4" fmla="*/ 2999445 h 3001427"/>
              <a:gd name="connsiteX5" fmla="*/ 3364637 w 3528339"/>
              <a:gd name="connsiteY5" fmla="*/ 1960757 h 3001427"/>
              <a:gd name="connsiteX6" fmla="*/ 3497802 w 3528339"/>
              <a:gd name="connsiteY6" fmla="*/ 2670971 h 3001427"/>
              <a:gd name="connsiteX7" fmla="*/ 3497802 w 3528339"/>
              <a:gd name="connsiteY7" fmla="*/ 2670971 h 300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28339" h="3001427">
                <a:moveTo>
                  <a:pt x="0" y="345022"/>
                </a:moveTo>
                <a:cubicBezTo>
                  <a:pt x="449062" y="109023"/>
                  <a:pt x="898125" y="-126975"/>
                  <a:pt x="1136342" y="78691"/>
                </a:cubicBezTo>
                <a:cubicBezTo>
                  <a:pt x="1374559" y="284357"/>
                  <a:pt x="1189608" y="1318606"/>
                  <a:pt x="1429305" y="1579018"/>
                </a:cubicBezTo>
                <a:cubicBezTo>
                  <a:pt x="1669002" y="1839430"/>
                  <a:pt x="2488706" y="1404423"/>
                  <a:pt x="2574524" y="1641161"/>
                </a:cubicBezTo>
                <a:cubicBezTo>
                  <a:pt x="2660342" y="1877899"/>
                  <a:pt x="1812525" y="2946179"/>
                  <a:pt x="1944210" y="2999445"/>
                </a:cubicBezTo>
                <a:cubicBezTo>
                  <a:pt x="2075895" y="3052711"/>
                  <a:pt x="3105705" y="2015503"/>
                  <a:pt x="3364637" y="1960757"/>
                </a:cubicBezTo>
                <a:cubicBezTo>
                  <a:pt x="3623569" y="1906011"/>
                  <a:pt x="3497802" y="2670971"/>
                  <a:pt x="3497802" y="2670971"/>
                </a:cubicBezTo>
                <a:lnTo>
                  <a:pt x="3497802" y="267097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15" idx="2"/>
            <a:endCxn id="12" idx="2"/>
          </p:cNvCxnSpPr>
          <p:nvPr/>
        </p:nvCxnSpPr>
        <p:spPr>
          <a:xfrm flipH="1">
            <a:off x="3284738" y="4580878"/>
            <a:ext cx="3630967" cy="66582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114800" y="3543300"/>
            <a:ext cx="533400" cy="148590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419600" y="3962400"/>
            <a:ext cx="2362200" cy="540173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Прямая соединительная линия 22"/>
          <p:cNvCxnSpPr>
            <a:endCxn id="15" idx="4"/>
          </p:cNvCxnSpPr>
          <p:nvPr/>
        </p:nvCxnSpPr>
        <p:spPr>
          <a:xfrm>
            <a:off x="4648200" y="5029200"/>
            <a:ext cx="2782410" cy="97210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Прямая соединительная линия 24"/>
          <p:cNvCxnSpPr>
            <a:stCxn id="12" idx="1"/>
          </p:cNvCxnSpPr>
          <p:nvPr/>
        </p:nvCxnSpPr>
        <p:spPr>
          <a:xfrm>
            <a:off x="2476870" y="5601810"/>
            <a:ext cx="1904630" cy="90322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Полилиния 25"/>
          <p:cNvSpPr/>
          <p:nvPr/>
        </p:nvSpPr>
        <p:spPr>
          <a:xfrm>
            <a:off x="4403324" y="5566299"/>
            <a:ext cx="1722268" cy="941033"/>
          </a:xfrm>
          <a:custGeom>
            <a:avLst/>
            <a:gdLst>
              <a:gd name="connsiteX0" fmla="*/ 0 w 1722268"/>
              <a:gd name="connsiteY0" fmla="*/ 941033 h 941033"/>
              <a:gd name="connsiteX1" fmla="*/ 461639 w 1722268"/>
              <a:gd name="connsiteY1" fmla="*/ 213064 h 941033"/>
              <a:gd name="connsiteX2" fmla="*/ 1100831 w 1722268"/>
              <a:gd name="connsiteY2" fmla="*/ 878889 h 941033"/>
              <a:gd name="connsiteX3" fmla="*/ 1722268 w 1722268"/>
              <a:gd name="connsiteY3" fmla="*/ 0 h 94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2268" h="941033">
                <a:moveTo>
                  <a:pt x="0" y="941033"/>
                </a:moveTo>
                <a:cubicBezTo>
                  <a:pt x="139083" y="582227"/>
                  <a:pt x="278167" y="223421"/>
                  <a:pt x="461639" y="213064"/>
                </a:cubicBezTo>
                <a:cubicBezTo>
                  <a:pt x="645111" y="202707"/>
                  <a:pt x="890726" y="914400"/>
                  <a:pt x="1100831" y="878889"/>
                </a:cubicBezTo>
                <a:cubicBezTo>
                  <a:pt x="1310936" y="843378"/>
                  <a:pt x="1516602" y="421689"/>
                  <a:pt x="17222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648070" y="4030462"/>
            <a:ext cx="952130" cy="932185"/>
          </a:xfrm>
          <a:custGeom>
            <a:avLst/>
            <a:gdLst>
              <a:gd name="connsiteX0" fmla="*/ 923278 w 923278"/>
              <a:gd name="connsiteY0" fmla="*/ 701336 h 932185"/>
              <a:gd name="connsiteX1" fmla="*/ 656947 w 923278"/>
              <a:gd name="connsiteY1" fmla="*/ 35511 h 932185"/>
              <a:gd name="connsiteX2" fmla="*/ 230819 w 923278"/>
              <a:gd name="connsiteY2" fmla="*/ 932155 h 932185"/>
              <a:gd name="connsiteX3" fmla="*/ 0 w 923278"/>
              <a:gd name="connsiteY3" fmla="*/ 0 h 932185"/>
              <a:gd name="connsiteX4" fmla="*/ 0 w 923278"/>
              <a:gd name="connsiteY4" fmla="*/ 0 h 932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278" h="932185">
                <a:moveTo>
                  <a:pt x="923278" y="701336"/>
                </a:moveTo>
                <a:cubicBezTo>
                  <a:pt x="847817" y="349188"/>
                  <a:pt x="772357" y="-2959"/>
                  <a:pt x="656947" y="35511"/>
                </a:cubicBezTo>
                <a:cubicBezTo>
                  <a:pt x="541537" y="73981"/>
                  <a:pt x="340310" y="938073"/>
                  <a:pt x="230819" y="932155"/>
                </a:cubicBezTo>
                <a:cubicBezTo>
                  <a:pt x="121328" y="926237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2441359" y="4235656"/>
            <a:ext cx="1997476" cy="717343"/>
          </a:xfrm>
          <a:custGeom>
            <a:avLst/>
            <a:gdLst>
              <a:gd name="connsiteX0" fmla="*/ 0 w 1997476"/>
              <a:gd name="connsiteY0" fmla="*/ 327466 h 717343"/>
              <a:gd name="connsiteX1" fmla="*/ 727969 w 1997476"/>
              <a:gd name="connsiteY1" fmla="*/ 709206 h 717343"/>
              <a:gd name="connsiteX2" fmla="*/ 834501 w 1997476"/>
              <a:gd name="connsiteY2" fmla="*/ 7870 h 717343"/>
              <a:gd name="connsiteX3" fmla="*/ 1384917 w 1997476"/>
              <a:gd name="connsiteY3" fmla="*/ 327466 h 717343"/>
              <a:gd name="connsiteX4" fmla="*/ 1997476 w 1997476"/>
              <a:gd name="connsiteY4" fmla="*/ 256445 h 717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476" h="717343">
                <a:moveTo>
                  <a:pt x="0" y="327466"/>
                </a:moveTo>
                <a:cubicBezTo>
                  <a:pt x="294443" y="544969"/>
                  <a:pt x="588886" y="762472"/>
                  <a:pt x="727969" y="709206"/>
                </a:cubicBezTo>
                <a:cubicBezTo>
                  <a:pt x="867053" y="655940"/>
                  <a:pt x="725010" y="71493"/>
                  <a:pt x="834501" y="7870"/>
                </a:cubicBezTo>
                <a:cubicBezTo>
                  <a:pt x="943992" y="-55753"/>
                  <a:pt x="1191088" y="286037"/>
                  <a:pt x="1384917" y="327466"/>
                </a:cubicBezTo>
                <a:cubicBezTo>
                  <a:pt x="1578746" y="368895"/>
                  <a:pt x="1788111" y="312670"/>
                  <a:pt x="1997476" y="2564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ятно 1 28"/>
          <p:cNvSpPr/>
          <p:nvPr/>
        </p:nvSpPr>
        <p:spPr>
          <a:xfrm>
            <a:off x="505102" y="3942795"/>
            <a:ext cx="285935" cy="286305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Возможные ситуации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Время идёт, огонёк движется по шнуру.</a:t>
            </a:r>
          </a:p>
          <a:p>
            <a:r>
              <a:rPr lang="ru-RU" dirty="0" smtClean="0"/>
              <a:t>Развилка – огонёк перекинется на 2 шнура</a:t>
            </a:r>
          </a:p>
          <a:p>
            <a:r>
              <a:rPr lang="ru-RU" dirty="0" smtClean="0"/>
              <a:t>До узла добирается только первый огонёк</a:t>
            </a:r>
          </a:p>
          <a:p>
            <a:r>
              <a:rPr lang="ru-RU" dirty="0" smtClean="0"/>
              <a:t>Опоздавший огонёк – потухает, и всё</a:t>
            </a:r>
            <a:r>
              <a:rPr lang="en-US" dirty="0" smtClean="0"/>
              <a:t>!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70589" y="5756666"/>
            <a:ext cx="121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ym typeface="Wingdings"/>
              </a:rPr>
              <a:t></a:t>
            </a:r>
            <a:endParaRPr lang="ru-RU" sz="8000" dirty="0"/>
          </a:p>
        </p:txBody>
      </p:sp>
      <p:sp>
        <p:nvSpPr>
          <p:cNvPr id="32" name="Полилиния 31"/>
          <p:cNvSpPr/>
          <p:nvPr/>
        </p:nvSpPr>
        <p:spPr>
          <a:xfrm>
            <a:off x="1893789" y="4278066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119085" y="4218279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3152613" y="5032099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3200683" y="5848962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4377909" y="4970659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4377909" y="5807686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 rot="1976381">
            <a:off x="3062193" y="6247033"/>
            <a:ext cx="1406135" cy="1437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4396197" y="6627856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5621493" y="6596646"/>
            <a:ext cx="1225296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2710538" y="4631522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 rot="5400000">
            <a:off x="2744067" y="5448613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3960160" y="4577354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4017433" y="6244254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 rot="5708495">
            <a:off x="5187166" y="5371236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5191611" y="6188101"/>
            <a:ext cx="817091" cy="1388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 rot="1976381">
            <a:off x="4263528" y="4574903"/>
            <a:ext cx="1406135" cy="143713"/>
          </a:xfrm>
          <a:custGeom>
            <a:avLst/>
            <a:gdLst>
              <a:gd name="connsiteX0" fmla="*/ 0 w 1225296"/>
              <a:gd name="connsiteY0" fmla="*/ 83472 h 138813"/>
              <a:gd name="connsiteX1" fmla="*/ 411480 w 1225296"/>
              <a:gd name="connsiteY1" fmla="*/ 1176 h 138813"/>
              <a:gd name="connsiteX2" fmla="*/ 832104 w 1225296"/>
              <a:gd name="connsiteY2" fmla="*/ 138336 h 138813"/>
              <a:gd name="connsiteX3" fmla="*/ 1225296 w 1225296"/>
              <a:gd name="connsiteY3" fmla="*/ 37752 h 13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296" h="138813">
                <a:moveTo>
                  <a:pt x="0" y="83472"/>
                </a:moveTo>
                <a:cubicBezTo>
                  <a:pt x="136398" y="37752"/>
                  <a:pt x="272796" y="-7968"/>
                  <a:pt x="411480" y="1176"/>
                </a:cubicBezTo>
                <a:cubicBezTo>
                  <a:pt x="550164" y="10320"/>
                  <a:pt x="696468" y="132240"/>
                  <a:pt x="832104" y="138336"/>
                </a:cubicBezTo>
                <a:cubicBezTo>
                  <a:pt x="967740" y="144432"/>
                  <a:pt x="1096518" y="91092"/>
                  <a:pt x="1225296" y="37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1696318" y="4169243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ятно 1 50"/>
          <p:cNvSpPr/>
          <p:nvPr/>
        </p:nvSpPr>
        <p:spPr>
          <a:xfrm>
            <a:off x="2931457" y="4159623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ятно 1 51"/>
          <p:cNvSpPr/>
          <p:nvPr/>
        </p:nvSpPr>
        <p:spPr>
          <a:xfrm>
            <a:off x="3461764" y="4041182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ятно 1 52"/>
          <p:cNvSpPr/>
          <p:nvPr/>
        </p:nvSpPr>
        <p:spPr>
          <a:xfrm>
            <a:off x="2912428" y="4602862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ятно 1 53"/>
          <p:cNvSpPr/>
          <p:nvPr/>
        </p:nvSpPr>
        <p:spPr>
          <a:xfrm>
            <a:off x="2967334" y="5580410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ятно 1 54"/>
          <p:cNvSpPr/>
          <p:nvPr/>
        </p:nvSpPr>
        <p:spPr>
          <a:xfrm>
            <a:off x="4733227" y="4363057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ятно 1 55"/>
          <p:cNvSpPr/>
          <p:nvPr/>
        </p:nvSpPr>
        <p:spPr>
          <a:xfrm>
            <a:off x="4966595" y="4901513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ятно 1 56"/>
          <p:cNvSpPr/>
          <p:nvPr/>
        </p:nvSpPr>
        <p:spPr>
          <a:xfrm>
            <a:off x="3422142" y="4867457"/>
            <a:ext cx="303497" cy="375697"/>
          </a:xfrm>
          <a:prstGeom prst="irregularSeal1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2" grpId="0" animBg="1"/>
      <p:bldP spid="43" grpId="0" animBg="1"/>
      <p:bldP spid="44" grpId="0" animBg="1"/>
      <p:bldP spid="7" grpId="0" animBg="1"/>
      <p:bldP spid="7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Алгоритм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22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Будем поддерживать список вершин, к которым уже подбирается огонь, а также время, необходимое для этого. Вершину, до которой огонь доберётся первой, удаляем из списка (сгорела), но взамен добавляем её соседей, которые ещё не обработаны.</a:t>
            </a:r>
            <a:endParaRPr lang="ru-RU" sz="28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-10474" y="3276600"/>
            <a:ext cx="9154474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AutoNum type="arabicPeriod"/>
            </a:pPr>
            <a:r>
              <a:rPr lang="ru-RU" sz="2400" dirty="0" smtClean="0"/>
              <a:t>Помести А список, пометь, время возгорания = 0.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400" dirty="0" smtClean="0"/>
              <a:t>Пока список не пуст: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2400" dirty="0" smtClean="0"/>
              <a:t>Вынь вершину с наименьшим временем.</a:t>
            </a:r>
            <a:br>
              <a:rPr lang="ru-RU" sz="2400" dirty="0" smtClean="0"/>
            </a:br>
            <a:r>
              <a:rPr lang="ru-RU" sz="2400" dirty="0" smtClean="0"/>
              <a:t>Если это искомая вершина – идём спать.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2400" dirty="0" smtClean="0"/>
              <a:t>Просмотри всех её соседей, и для непомеченных: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2400" dirty="0" smtClean="0"/>
              <a:t>Помести в список, пометь, время-соседа = время изъятой вершины + вес ребра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2400" dirty="0" smtClean="0"/>
              <a:t>… и так до обеда!</a:t>
            </a:r>
          </a:p>
        </p:txBody>
      </p:sp>
    </p:spTree>
    <p:extLst>
      <p:ext uri="{BB962C8B-B14F-4D97-AF65-F5344CB8AC3E}">
        <p14:creationId xmlns:p14="http://schemas.microsoft.com/office/powerpoint/2010/main" val="374449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- переменные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</a:tabLst>
            </a:pPr>
            <a:r>
              <a:rPr lang="en-US" sz="2000" b="1" dirty="0" err="1">
                <a:latin typeface="Lucida Console" panose="020B0609040504020204" pitchFamily="49" charset="0"/>
              </a:rPr>
              <a:t>const</a:t>
            </a:r>
            <a:endParaRPr lang="en-US" sz="2000" b="1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2000" dirty="0">
                <a:latin typeface="Lucida Console" panose="020B0609040504020204" pitchFamily="49" charset="0"/>
              </a:rPr>
              <a:t>    </a:t>
            </a:r>
            <a:r>
              <a:rPr lang="en-US" sz="2000" b="1" dirty="0" err="1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 INF = </a:t>
            </a:r>
            <a:r>
              <a:rPr lang="en-US" sz="2000" dirty="0">
                <a:solidFill>
                  <a:srgbClr val="00B050"/>
                </a:solidFill>
                <a:latin typeface="Lucida Console" panose="020B0609040504020204" pitchFamily="49" charset="0"/>
              </a:rPr>
              <a:t>1000000000</a:t>
            </a:r>
            <a:r>
              <a:rPr lang="en-US" sz="2000" dirty="0" smtClean="0">
                <a:latin typeface="Lucida Console" panose="020B0609040504020204" pitchFamily="49" charset="0"/>
              </a:rPr>
              <a:t>;	// 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...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&gt;&gt;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Graph;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граф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N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	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число вершин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Start</a:t>
            </a:r>
            <a:r>
              <a:rPr lang="en-US" sz="2000" dirty="0" smtClean="0">
                <a:latin typeface="Lucida Console" panose="020B0609040504020204" pitchFamily="49" charset="0"/>
              </a:rPr>
              <a:t>,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End;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  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стартовая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и конечная вершины</a:t>
            </a:r>
          </a:p>
          <a:p>
            <a:pPr marL="0" indent="0">
              <a:buNone/>
              <a:tabLst>
                <a:tab pos="2236788" algn="l"/>
              </a:tabLst>
            </a:pPr>
            <a:endParaRPr lang="ru-RU" sz="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/**/</a:t>
            </a:r>
            <a:r>
              <a:rPr lang="ru-RU" sz="800" dirty="0">
                <a:latin typeface="Lucida Console" panose="020B0609040504020204" pitchFamily="49" charset="0"/>
              </a:rPr>
              <a:t>   </a:t>
            </a:r>
            <a:r>
              <a:rPr lang="en-US" sz="800" dirty="0" err="1">
                <a:latin typeface="Lucida Console" panose="020B0609040504020204" pitchFamily="49" charset="0"/>
              </a:rPr>
              <a:t>Read_Data</a:t>
            </a:r>
            <a:r>
              <a:rPr lang="en-US" sz="800" dirty="0">
                <a:latin typeface="Lucida Console" panose="020B0609040504020204" pitchFamily="49" charset="0"/>
              </a:rPr>
              <a:t>();</a:t>
            </a:r>
            <a:r>
              <a:rPr lang="ru-RU" sz="800" dirty="0">
                <a:latin typeface="Lucida Console" panose="020B0609040504020204" pitchFamily="49" charset="0"/>
              </a:rPr>
              <a:t> 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/**/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endParaRPr lang="ru-RU" sz="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>
                <a:latin typeface="Lucida Console" panose="020B0609040504020204" pitchFamily="49" charset="0"/>
              </a:rPr>
              <a:t>vector</a:t>
            </a:r>
            <a:r>
              <a:rPr lang="en-US" sz="2000" dirty="0">
                <a:latin typeface="Lucida Console" panose="020B0609040504020204" pitchFamily="49" charset="0"/>
              </a:rPr>
              <a:t>&lt;</a:t>
            </a:r>
            <a:r>
              <a:rPr lang="en-US" sz="2000" b="1" dirty="0" err="1">
                <a:latin typeface="Lucida Console" panose="020B0609040504020204" pitchFamily="49" charset="0"/>
              </a:rPr>
              <a:t>bool</a:t>
            </a:r>
            <a:r>
              <a:rPr lang="en-US" sz="2000" dirty="0">
                <a:latin typeface="Lucida Console" panose="020B0609040504020204" pitchFamily="49" charset="0"/>
              </a:rPr>
              <a:t>&gt; </a:t>
            </a:r>
            <a:r>
              <a:rPr lang="en-US" sz="2000" dirty="0" smtClean="0">
                <a:latin typeface="Lucida Console" panose="020B0609040504020204" pitchFamily="49" charset="0"/>
              </a:rPr>
              <a:t>visited </a:t>
            </a:r>
            <a:r>
              <a:rPr lang="en-US" sz="2000" dirty="0">
                <a:latin typeface="Lucida Console" panose="020B0609040504020204" pitchFamily="49" charset="0"/>
              </a:rPr>
              <a:t>(N);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флаги посещения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>
                <a:latin typeface="Lucida Console" panose="020B0609040504020204" pitchFamily="49" charset="0"/>
              </a:rPr>
              <a:t>    </a:t>
            </a:r>
            <a:r>
              <a:rPr lang="en-US" sz="2000" b="1" dirty="0">
                <a:latin typeface="Lucida Console" panose="020B0609040504020204" pitchFamily="49" charset="0"/>
              </a:rPr>
              <a:t>vector</a:t>
            </a:r>
            <a:r>
              <a:rPr lang="en-US" sz="2000" dirty="0">
                <a:latin typeface="Lucida Console" panose="020B0609040504020204" pitchFamily="49" charset="0"/>
              </a:rPr>
              <a:t>&lt;</a:t>
            </a:r>
            <a:r>
              <a:rPr lang="en-US" sz="2000" b="1" dirty="0" err="1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&gt; Distance(N),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расстояние до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k-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й вершины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>
                <a:latin typeface="Lucida Console" panose="020B0609040504020204" pitchFamily="49" charset="0"/>
              </a:rPr>
              <a:t>                </a:t>
            </a:r>
            <a:r>
              <a:rPr lang="en-US" sz="2000" dirty="0" smtClean="0">
                <a:latin typeface="Lucida Console" panose="020B0609040504020204" pitchFamily="49" charset="0"/>
              </a:rPr>
              <a:t>previous(N</a:t>
            </a:r>
            <a:r>
              <a:rPr lang="en-US" sz="2000" dirty="0">
                <a:latin typeface="Lucida Console" panose="020B0609040504020204" pitchFamily="49" charset="0"/>
              </a:rPr>
              <a:t>);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номер предыдущей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вершины</a:t>
            </a:r>
            <a:endParaRPr lang="en-US" sz="2000" i="1" dirty="0" smtClean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 err="1" smtClean="0">
                <a:latin typeface="Lucida Console" panose="020B0609040504020204" pitchFamily="49" charset="0"/>
              </a:rPr>
              <a:t>dist</a:t>
            </a:r>
            <a:r>
              <a:rPr lang="en-US" sz="600" dirty="0" smtClean="0">
                <a:latin typeface="Lucida Console" panose="020B0609040504020204" pitchFamily="49" charset="0"/>
              </a:rPr>
              <a:t>[start</a:t>
            </a:r>
            <a:r>
              <a:rPr lang="en-US" sz="600" dirty="0">
                <a:latin typeface="Lucida Console" panose="020B0609040504020204" pitchFamily="49" charset="0"/>
              </a:rPr>
              <a:t>] = 0;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vector &lt;</a:t>
            </a:r>
            <a:r>
              <a:rPr lang="en-US" sz="600" dirty="0" err="1">
                <a:latin typeface="Lucida Console" panose="020B0609040504020204" pitchFamily="49" charset="0"/>
              </a:rPr>
              <a:t>bool</a:t>
            </a:r>
            <a:r>
              <a:rPr lang="en-US" sz="600" dirty="0">
                <a:latin typeface="Lucida Console" panose="020B0609040504020204" pitchFamily="49" charset="0"/>
              </a:rPr>
              <a:t>&gt; used(n);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</a:t>
            </a:r>
            <a:r>
              <a:rPr lang="en-US" sz="600" dirty="0" err="1">
                <a:latin typeface="Lucida Console" panose="020B0609040504020204" pitchFamily="49" charset="0"/>
              </a:rPr>
              <a:t>int</a:t>
            </a:r>
            <a:r>
              <a:rPr lang="en-US" sz="600" dirty="0">
                <a:latin typeface="Lucida Console" panose="020B0609040504020204" pitchFamily="49" charset="0"/>
              </a:rPr>
              <a:t> </a:t>
            </a:r>
            <a:r>
              <a:rPr lang="en-US" sz="600" dirty="0" err="1">
                <a:latin typeface="Lucida Console" panose="020B0609040504020204" pitchFamily="49" charset="0"/>
              </a:rPr>
              <a:t>min_dist</a:t>
            </a:r>
            <a:r>
              <a:rPr lang="en-US" sz="600" dirty="0">
                <a:latin typeface="Lucida Console" panose="020B0609040504020204" pitchFamily="49" charset="0"/>
              </a:rPr>
              <a:t> = 0;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</a:t>
            </a:r>
            <a:r>
              <a:rPr lang="en-US" sz="600" dirty="0" err="1">
                <a:latin typeface="Lucida Console" panose="020B0609040504020204" pitchFamily="49" charset="0"/>
              </a:rPr>
              <a:t>int</a:t>
            </a:r>
            <a:r>
              <a:rPr lang="en-US" sz="600" dirty="0">
                <a:latin typeface="Lucida Console" panose="020B0609040504020204" pitchFamily="49" charset="0"/>
              </a:rPr>
              <a:t> </a:t>
            </a:r>
            <a:r>
              <a:rPr lang="en-US" sz="600" dirty="0" err="1">
                <a:latin typeface="Lucida Console" panose="020B0609040504020204" pitchFamily="49" charset="0"/>
              </a:rPr>
              <a:t>min_vertex</a:t>
            </a:r>
            <a:r>
              <a:rPr lang="en-US" sz="600" dirty="0">
                <a:latin typeface="Lucida Console" panose="020B0609040504020204" pitchFamily="49" charset="0"/>
              </a:rPr>
              <a:t> = start;</a:t>
            </a:r>
          </a:p>
          <a:p>
            <a:pPr marL="0" indent="0">
              <a:buNone/>
              <a:tabLst>
                <a:tab pos="2236788" algn="l"/>
              </a:tabLst>
            </a:pPr>
            <a:endParaRPr lang="en-US" sz="6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while (</a:t>
            </a:r>
            <a:r>
              <a:rPr lang="en-US" sz="600" dirty="0" err="1">
                <a:latin typeface="Lucida Console" panose="020B0609040504020204" pitchFamily="49" charset="0"/>
              </a:rPr>
              <a:t>min_dist</a:t>
            </a:r>
            <a:r>
              <a:rPr lang="en-US" sz="600" dirty="0">
                <a:latin typeface="Lucida Console" panose="020B0609040504020204" pitchFamily="49" charset="0"/>
              </a:rPr>
              <a:t> &lt; INF) {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</a:t>
            </a:r>
            <a:r>
              <a:rPr lang="en-US" sz="600" dirty="0" err="1">
                <a:latin typeface="Lucida Console" panose="020B0609040504020204" pitchFamily="49" charset="0"/>
              </a:rPr>
              <a:t>int</a:t>
            </a:r>
            <a:r>
              <a:rPr lang="en-US" sz="600" dirty="0">
                <a:latin typeface="Lucida Console" panose="020B0609040504020204" pitchFamily="49" charset="0"/>
              </a:rPr>
              <a:t> 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 = </a:t>
            </a:r>
            <a:r>
              <a:rPr lang="en-US" sz="600" dirty="0" err="1">
                <a:latin typeface="Lucida Console" panose="020B0609040504020204" pitchFamily="49" charset="0"/>
              </a:rPr>
              <a:t>min_vertex</a:t>
            </a:r>
            <a:r>
              <a:rPr lang="en-US" sz="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used[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] = true;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for (</a:t>
            </a:r>
            <a:r>
              <a:rPr lang="en-US" sz="600" dirty="0" err="1">
                <a:latin typeface="Lucida Console" panose="020B0609040504020204" pitchFamily="49" charset="0"/>
              </a:rPr>
              <a:t>int</a:t>
            </a:r>
            <a:r>
              <a:rPr lang="en-US" sz="600" dirty="0">
                <a:latin typeface="Lucida Console" panose="020B0609040504020204" pitchFamily="49" charset="0"/>
              </a:rPr>
              <a:t> j = 0; j &lt; n; ++j)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if (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] + w[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][j] &lt; 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[j])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        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[j] = 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] + w[</a:t>
            </a:r>
            <a:r>
              <a:rPr lang="en-US" sz="600" dirty="0" err="1">
                <a:latin typeface="Lucida Console" panose="020B0609040504020204" pitchFamily="49" charset="0"/>
              </a:rPr>
              <a:t>i</a:t>
            </a:r>
            <a:r>
              <a:rPr lang="en-US" sz="600" dirty="0">
                <a:latin typeface="Lucida Console" panose="020B0609040504020204" pitchFamily="49" charset="0"/>
              </a:rPr>
              <a:t>][j];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</a:t>
            </a:r>
            <a:r>
              <a:rPr lang="en-US" sz="600" dirty="0" err="1">
                <a:latin typeface="Lucida Console" panose="020B0609040504020204" pitchFamily="49" charset="0"/>
              </a:rPr>
              <a:t>min_dist</a:t>
            </a:r>
            <a:r>
              <a:rPr lang="en-US" sz="600" dirty="0">
                <a:latin typeface="Lucida Console" panose="020B0609040504020204" pitchFamily="49" charset="0"/>
              </a:rPr>
              <a:t> = INF;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for (</a:t>
            </a:r>
            <a:r>
              <a:rPr lang="en-US" sz="600" dirty="0" err="1">
                <a:latin typeface="Lucida Console" panose="020B0609040504020204" pitchFamily="49" charset="0"/>
              </a:rPr>
              <a:t>int</a:t>
            </a:r>
            <a:r>
              <a:rPr lang="en-US" sz="600" dirty="0">
                <a:latin typeface="Lucida Console" panose="020B0609040504020204" pitchFamily="49" charset="0"/>
              </a:rPr>
              <a:t> j = 0; j &lt; n; ++j)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if (!used[j] &amp;&amp; 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[j] &lt; </a:t>
            </a:r>
            <a:r>
              <a:rPr lang="en-US" sz="600" dirty="0" err="1">
                <a:latin typeface="Lucida Console" panose="020B0609040504020204" pitchFamily="49" charset="0"/>
              </a:rPr>
              <a:t>min_dist</a:t>
            </a:r>
            <a:r>
              <a:rPr lang="en-US" sz="600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{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    </a:t>
            </a:r>
            <a:r>
              <a:rPr lang="en-US" sz="600" dirty="0" err="1">
                <a:latin typeface="Lucida Console" panose="020B0609040504020204" pitchFamily="49" charset="0"/>
              </a:rPr>
              <a:t>min_dist</a:t>
            </a:r>
            <a:r>
              <a:rPr lang="en-US" sz="600" dirty="0">
                <a:latin typeface="Lucida Console" panose="020B0609040504020204" pitchFamily="49" charset="0"/>
              </a:rPr>
              <a:t> = </a:t>
            </a:r>
            <a:r>
              <a:rPr lang="en-US" sz="600" dirty="0" err="1">
                <a:latin typeface="Lucida Console" panose="020B0609040504020204" pitchFamily="49" charset="0"/>
              </a:rPr>
              <a:t>dist</a:t>
            </a:r>
            <a:r>
              <a:rPr lang="en-US" sz="600" dirty="0">
                <a:latin typeface="Lucida Console" panose="020B0609040504020204" pitchFamily="49" charset="0"/>
              </a:rPr>
              <a:t>[j];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    </a:t>
            </a:r>
            <a:r>
              <a:rPr lang="en-US" sz="600" dirty="0" err="1">
                <a:latin typeface="Lucida Console" panose="020B0609040504020204" pitchFamily="49" charset="0"/>
              </a:rPr>
              <a:t>min_vertex</a:t>
            </a:r>
            <a:r>
              <a:rPr lang="en-US" sz="600" dirty="0">
                <a:latin typeface="Lucida Console" panose="020B0609040504020204" pitchFamily="49" charset="0"/>
              </a:rPr>
              <a:t> = j;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        }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600" dirty="0">
                <a:latin typeface="Lucida Console" panose="020B0609040504020204" pitchFamily="49" charset="0"/>
              </a:rPr>
              <a:t>    }</a:t>
            </a:r>
            <a:endParaRPr lang="ru-RU" sz="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#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с простым выбором минимума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4660900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</a:t>
            </a:r>
            <a:r>
              <a:rPr lang="en-US" sz="18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 err="1" smtClean="0">
                <a:latin typeface="Lucida Console" panose="020B0609040504020204" pitchFamily="49" charset="0"/>
              </a:rPr>
              <a:t>minDist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= 0</a:t>
            </a:r>
            <a:r>
              <a:rPr lang="en-US" sz="1800" dirty="0" smtClean="0">
                <a:latin typeface="Lucida Console" panose="020B0609040504020204" pitchFamily="49" charset="0"/>
              </a:rPr>
              <a:t>;</a:t>
            </a:r>
            <a:r>
              <a:rPr lang="ru-RU" sz="1800" dirty="0" smtClean="0">
                <a:latin typeface="Lucida Console" panose="020B0609040504020204" pitchFamily="49" charset="0"/>
              </a:rPr>
              <a:t>	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сначала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min = Start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 smtClean="0">
                <a:latin typeface="Lucida Console" panose="020B0609040504020204" pitchFamily="49" charset="0"/>
              </a:rPr>
              <a:t>minVertex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= </a:t>
            </a:r>
            <a:r>
              <a:rPr lang="en-US" sz="1800" dirty="0" smtClean="0">
                <a:latin typeface="Lucida Console" panose="020B0609040504020204" pitchFamily="49" charset="0"/>
              </a:rPr>
              <a:t>Start</a:t>
            </a:r>
            <a:r>
              <a:rPr lang="en-US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5468938" algn="l"/>
              </a:tabLst>
            </a:pP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</a:t>
            </a:r>
            <a:r>
              <a:rPr lang="en-US" sz="1800" b="1" dirty="0">
                <a:latin typeface="Lucida Console" panose="020B0609040504020204" pitchFamily="49" charset="0"/>
              </a:rPr>
              <a:t>while</a:t>
            </a:r>
            <a:r>
              <a:rPr lang="en-US" sz="1800" dirty="0">
                <a:latin typeface="Lucida Console" panose="020B0609040504020204" pitchFamily="49" charset="0"/>
              </a:rPr>
              <a:t> (</a:t>
            </a:r>
            <a:r>
              <a:rPr lang="en-US" sz="1800" dirty="0" err="1" smtClean="0">
                <a:latin typeface="Lucida Console" panose="020B0609040504020204" pitchFamily="49" charset="0"/>
              </a:rPr>
              <a:t>minDist</a:t>
            </a:r>
            <a:r>
              <a:rPr lang="en-US" sz="1800" dirty="0" smtClean="0">
                <a:latin typeface="Lucida Console" panose="020B0609040504020204" pitchFamily="49" charset="0"/>
              </a:rPr>
              <a:t>&lt;INF</a:t>
            </a:r>
            <a:r>
              <a:rPr lang="en-US" sz="18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buNone/>
              <a:tabLst>
                <a:tab pos="4660900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= </a:t>
            </a:r>
            <a:r>
              <a:rPr lang="en-US" sz="1800" dirty="0" err="1" smtClean="0">
                <a:latin typeface="Lucida Console" panose="020B0609040504020204" pitchFamily="49" charset="0"/>
              </a:rPr>
              <a:t>minVertex</a:t>
            </a:r>
            <a:r>
              <a:rPr lang="en-US" sz="1800" dirty="0" smtClean="0">
                <a:latin typeface="Lucida Console" panose="020B0609040504020204" pitchFamily="49" charset="0"/>
              </a:rPr>
              <a:t>;	</a:t>
            </a:r>
            <a:r>
              <a:rPr lang="ru-RU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«ближайшая» вершина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dirty="0" smtClean="0">
                <a:latin typeface="Lucida Console" panose="020B0609040504020204" pitchFamily="49" charset="0"/>
              </a:rPr>
              <a:t>visited[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 = </a:t>
            </a:r>
            <a:r>
              <a:rPr lang="en-US" sz="1800" b="1" dirty="0">
                <a:latin typeface="Lucida Console" panose="020B0609040504020204" pitchFamily="49" charset="0"/>
              </a:rPr>
              <a:t>true</a:t>
            </a:r>
            <a:r>
              <a:rPr lang="en-US" sz="1800" dirty="0" smtClean="0">
                <a:latin typeface="Lucida Console" panose="020B0609040504020204" pitchFamily="49" charset="0"/>
              </a:rPr>
              <a:t>;</a:t>
            </a:r>
            <a:endParaRPr lang="ru-RU" sz="1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4483100" algn="l"/>
              </a:tabLst>
            </a:pPr>
            <a:r>
              <a:rPr lang="ru-RU" sz="1800" dirty="0" smtClean="0">
                <a:latin typeface="Lucida Console" panose="020B0609040504020204" pitchFamily="49" charset="0"/>
              </a:rPr>
              <a:t>	</a:t>
            </a:r>
            <a:r>
              <a:rPr lang="ru-RU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// обновление времени соседей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b="1" dirty="0">
                <a:latin typeface="Lucida Console" panose="020B0609040504020204" pitchFamily="49" charset="0"/>
              </a:rPr>
              <a:t>for</a:t>
            </a:r>
            <a:r>
              <a:rPr lang="en-US" sz="1800" dirty="0">
                <a:latin typeface="Lucida Console" panose="020B0609040504020204" pitchFamily="49" charset="0"/>
              </a:rPr>
              <a:t> (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latin typeface="Lucida Console" panose="020B0609040504020204" pitchFamily="49" charset="0"/>
              </a:rPr>
              <a:t>j=0</a:t>
            </a:r>
            <a:r>
              <a:rPr lang="en-US" sz="1800" dirty="0">
                <a:latin typeface="Lucida Console" panose="020B0609040504020204" pitchFamily="49" charset="0"/>
              </a:rPr>
              <a:t>; </a:t>
            </a:r>
            <a:r>
              <a:rPr lang="en-US" sz="1800" dirty="0" smtClean="0">
                <a:latin typeface="Lucida Console" panose="020B0609040504020204" pitchFamily="49" charset="0"/>
              </a:rPr>
              <a:t>j&lt;n</a:t>
            </a:r>
            <a:r>
              <a:rPr lang="en-US" sz="1800" dirty="0">
                <a:latin typeface="Lucida Console" panose="020B0609040504020204" pitchFamily="49" charset="0"/>
              </a:rPr>
              <a:t>; ++j</a:t>
            </a:r>
            <a:r>
              <a:rPr lang="en-US" sz="1800" dirty="0" smtClean="0">
                <a:latin typeface="Lucida Console" panose="020B0609040504020204" pitchFamily="49" charset="0"/>
              </a:rPr>
              <a:t>)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</a:t>
            </a:r>
            <a:r>
              <a:rPr lang="en-US" sz="1800" b="1" dirty="0">
                <a:latin typeface="Lucida Console" panose="020B0609040504020204" pitchFamily="49" charset="0"/>
              </a:rPr>
              <a:t>if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latin typeface="Lucida Console" panose="020B0609040504020204" pitchFamily="49" charset="0"/>
              </a:rPr>
              <a:t>(Distance[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 + </a:t>
            </a:r>
            <a:r>
              <a:rPr lang="en-US" sz="1800" dirty="0" smtClean="0">
                <a:latin typeface="Lucida Console" panose="020B0609040504020204" pitchFamily="49" charset="0"/>
              </a:rPr>
              <a:t>Graph[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][j] &lt; </a:t>
            </a:r>
            <a:r>
              <a:rPr lang="en-US" sz="1800" dirty="0" smtClean="0">
                <a:latin typeface="Lucida Console" panose="020B0609040504020204" pitchFamily="49" charset="0"/>
              </a:rPr>
              <a:t>Distance[j</a:t>
            </a:r>
            <a:r>
              <a:rPr lang="en-US" sz="1800" dirty="0">
                <a:latin typeface="Lucida Console" panose="020B0609040504020204" pitchFamily="49" charset="0"/>
              </a:rPr>
              <a:t>])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latin typeface="Lucida Console" panose="020B0609040504020204" pitchFamily="49" charset="0"/>
              </a:rPr>
              <a:t>                   Distance[j</a:t>
            </a:r>
            <a:r>
              <a:rPr lang="en-US" sz="1800" dirty="0">
                <a:latin typeface="Lucida Console" panose="020B0609040504020204" pitchFamily="49" charset="0"/>
              </a:rPr>
              <a:t>] = </a:t>
            </a:r>
            <a:r>
              <a:rPr lang="en-US" sz="1800" dirty="0" smtClean="0">
                <a:latin typeface="Lucida Console" panose="020B0609040504020204" pitchFamily="49" charset="0"/>
              </a:rPr>
              <a:t>Distance[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 + </a:t>
            </a:r>
            <a:r>
              <a:rPr lang="en-US" sz="1800" dirty="0" smtClean="0">
                <a:latin typeface="Lucida Console" panose="020B0609040504020204" pitchFamily="49" charset="0"/>
              </a:rPr>
              <a:t>Graph[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][j</a:t>
            </a:r>
            <a:r>
              <a:rPr lang="en-US" sz="1800" dirty="0" smtClean="0">
                <a:latin typeface="Lucida Console" panose="020B0609040504020204" pitchFamily="49" charset="0"/>
              </a:rPr>
              <a:t>];</a:t>
            </a:r>
            <a:endParaRPr lang="ru-RU" sz="1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4483100" algn="l"/>
              </a:tabLst>
            </a:pPr>
            <a:r>
              <a:rPr lang="ru-RU" sz="1800" dirty="0">
                <a:latin typeface="Lucida Console" panose="020B0609040504020204" pitchFamily="49" charset="0"/>
              </a:rPr>
              <a:t>	</a:t>
            </a:r>
            <a:r>
              <a:rPr lang="ru-RU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// </a:t>
            </a:r>
            <a:r>
              <a:rPr lang="ru-RU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поиск следующего ближайшего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    </a:t>
            </a:r>
            <a:r>
              <a:rPr lang="en-US" sz="1800" dirty="0" err="1" smtClean="0">
                <a:latin typeface="Lucida Console" panose="020B0609040504020204" pitchFamily="49" charset="0"/>
              </a:rPr>
              <a:t>minDist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= INF;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b="1" dirty="0">
                <a:latin typeface="Lucida Console" panose="020B0609040504020204" pitchFamily="49" charset="0"/>
              </a:rPr>
              <a:t>for</a:t>
            </a:r>
            <a:r>
              <a:rPr lang="en-US" sz="1800" dirty="0">
                <a:latin typeface="Lucida Console" panose="020B0609040504020204" pitchFamily="49" charset="0"/>
              </a:rPr>
              <a:t> (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latin typeface="Lucida Console" panose="020B0609040504020204" pitchFamily="49" charset="0"/>
              </a:rPr>
              <a:t>j=0</a:t>
            </a:r>
            <a:r>
              <a:rPr lang="en-US" sz="1800" dirty="0">
                <a:latin typeface="Lucida Console" panose="020B0609040504020204" pitchFamily="49" charset="0"/>
              </a:rPr>
              <a:t>; </a:t>
            </a:r>
            <a:r>
              <a:rPr lang="en-US" sz="1800" dirty="0" smtClean="0">
                <a:latin typeface="Lucida Console" panose="020B0609040504020204" pitchFamily="49" charset="0"/>
              </a:rPr>
              <a:t>j&lt;n</a:t>
            </a:r>
            <a:r>
              <a:rPr lang="en-US" sz="1800" dirty="0">
                <a:latin typeface="Lucida Console" panose="020B0609040504020204" pitchFamily="49" charset="0"/>
              </a:rPr>
              <a:t>; ++j)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if </a:t>
            </a:r>
            <a:r>
              <a:rPr lang="en-US" sz="1800" dirty="0" smtClean="0">
                <a:latin typeface="Lucida Console" panose="020B0609040504020204" pitchFamily="49" charset="0"/>
              </a:rPr>
              <a:t>(!visited[j</a:t>
            </a:r>
            <a:r>
              <a:rPr lang="en-US" sz="1800" dirty="0">
                <a:latin typeface="Lucida Console" panose="020B0609040504020204" pitchFamily="49" charset="0"/>
              </a:rPr>
              <a:t>] &amp;&amp; </a:t>
            </a:r>
            <a:r>
              <a:rPr lang="en-US" sz="1800" dirty="0" smtClean="0">
                <a:latin typeface="Lucida Console" panose="020B0609040504020204" pitchFamily="49" charset="0"/>
              </a:rPr>
              <a:t>Distance[j</a:t>
            </a:r>
            <a:r>
              <a:rPr lang="en-US" sz="1800" dirty="0">
                <a:latin typeface="Lucida Console" panose="020B0609040504020204" pitchFamily="49" charset="0"/>
              </a:rPr>
              <a:t>] &lt; </a:t>
            </a:r>
            <a:r>
              <a:rPr lang="en-US" sz="1800" dirty="0" err="1" smtClean="0">
                <a:latin typeface="Lucida Console" panose="020B0609040504020204" pitchFamily="49" charset="0"/>
              </a:rPr>
              <a:t>minDist</a:t>
            </a:r>
            <a:r>
              <a:rPr lang="en-US" sz="1800" dirty="0" smtClean="0">
                <a:latin typeface="Lucida Console" panose="020B0609040504020204" pitchFamily="49" charset="0"/>
              </a:rPr>
              <a:t>) {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1800" dirty="0" err="1" smtClean="0">
                <a:latin typeface="Lucida Console" panose="020B0609040504020204" pitchFamily="49" charset="0"/>
              </a:rPr>
              <a:t>minDist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= </a:t>
            </a:r>
            <a:r>
              <a:rPr lang="en-US" sz="1800" dirty="0" smtClean="0">
                <a:latin typeface="Lucida Console" panose="020B0609040504020204" pitchFamily="49" charset="0"/>
              </a:rPr>
              <a:t>Distance[j</a:t>
            </a:r>
            <a:r>
              <a:rPr lang="en-US" sz="1800" dirty="0">
                <a:latin typeface="Lucida Console" panose="020B0609040504020204" pitchFamily="49" charset="0"/>
              </a:rPr>
              <a:t>];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    </a:t>
            </a:r>
            <a:r>
              <a:rPr lang="en-US" sz="1800" dirty="0" err="1" smtClean="0">
                <a:latin typeface="Lucida Console" panose="020B0609040504020204" pitchFamily="49" charset="0"/>
              </a:rPr>
              <a:t>minVertex</a:t>
            </a:r>
            <a:r>
              <a:rPr lang="en-US" sz="1800" dirty="0" smtClean="0"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= j;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</a:t>
            </a:r>
            <a:r>
              <a:rPr lang="en-US" sz="1800" dirty="0" smtClean="0">
                <a:latin typeface="Lucida Console" panose="020B0609040504020204" pitchFamily="49" charset="0"/>
              </a:rPr>
              <a:t>}       }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3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Примеры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3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smtClean="0"/>
              <a:t>Как доехать до Питера на … электричках?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0999" y="1448540"/>
            <a:ext cx="5075419" cy="196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Известна карта пригородных </a:t>
            </a:r>
            <a:r>
              <a:rPr lang="ru-RU" sz="2400" dirty="0" err="1" smtClean="0"/>
              <a:t>ж.д</a:t>
            </a:r>
            <a:r>
              <a:rPr lang="ru-RU" sz="2400" dirty="0" smtClean="0"/>
              <a:t>. сообщений всех городов. Хотим доехать из города М в город П с минимальным количеством пересадок. </a:t>
            </a:r>
            <a:endParaRPr lang="ru-RU" sz="2400" dirty="0"/>
          </a:p>
        </p:txBody>
      </p:sp>
      <p:grpSp>
        <p:nvGrpSpPr>
          <p:cNvPr id="94" name="Группа 93"/>
          <p:cNvGrpSpPr/>
          <p:nvPr/>
        </p:nvGrpSpPr>
        <p:grpSpPr>
          <a:xfrm>
            <a:off x="5324834" y="1541904"/>
            <a:ext cx="3583337" cy="1928920"/>
            <a:chOff x="1524000" y="2476500"/>
            <a:chExt cx="6723911" cy="3619500"/>
          </a:xfrm>
        </p:grpSpPr>
        <p:sp>
          <p:nvSpPr>
            <p:cNvPr id="5" name="Овал 4"/>
            <p:cNvSpPr/>
            <p:nvPr/>
          </p:nvSpPr>
          <p:spPr>
            <a:xfrm>
              <a:off x="2209800" y="2819400"/>
              <a:ext cx="533400" cy="5334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ru-RU" sz="900" dirty="0" smtClean="0">
                  <a:solidFill>
                    <a:schemeClr val="tx1"/>
                  </a:solidFill>
                </a:rPr>
                <a:t>СПб</a:t>
              </a:r>
              <a:endParaRPr lang="ru-RU" sz="900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6083793" y="4419600"/>
              <a:ext cx="5334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ru-RU" sz="900" dirty="0" err="1" smtClean="0">
                  <a:solidFill>
                    <a:schemeClr val="tx1"/>
                  </a:solidFill>
                </a:rPr>
                <a:t>Мск</a:t>
              </a:r>
              <a:endParaRPr lang="ru-RU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526288" y="3859566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8001000" y="4534639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6786331" y="5240044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5715000" y="58674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4978429" y="49530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5381255" y="29718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6370281" y="24765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3505200" y="29718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524000" y="3537381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793323" y="3765981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962400" y="3933177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353044" y="4587905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752111" y="5029200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5367659" y="3848099"/>
              <a:ext cx="246911" cy="228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 стрелкой 23"/>
            <p:cNvCxnSpPr>
              <a:stCxn id="8" idx="5"/>
              <a:endCxn id="11" idx="1"/>
            </p:cNvCxnSpPr>
            <p:nvPr/>
          </p:nvCxnSpPr>
          <p:spPr>
            <a:xfrm>
              <a:off x="6539078" y="4874885"/>
              <a:ext cx="283412" cy="39863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8" idx="4"/>
              <a:endCxn id="12" idx="7"/>
            </p:cNvCxnSpPr>
            <p:nvPr/>
          </p:nvCxnSpPr>
          <p:spPr>
            <a:xfrm flipH="1">
              <a:off x="5925752" y="4953000"/>
              <a:ext cx="424741" cy="94787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8" idx="2"/>
              <a:endCxn id="13" idx="6"/>
            </p:cNvCxnSpPr>
            <p:nvPr/>
          </p:nvCxnSpPr>
          <p:spPr>
            <a:xfrm flipH="1">
              <a:off x="5225340" y="4686300"/>
              <a:ext cx="858453" cy="381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stCxn id="8" idx="1"/>
              <a:endCxn id="22" idx="5"/>
            </p:cNvCxnSpPr>
            <p:nvPr/>
          </p:nvCxnSpPr>
          <p:spPr>
            <a:xfrm flipH="1" flipV="1">
              <a:off x="5578411" y="4043221"/>
              <a:ext cx="583497" cy="45449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stCxn id="8" idx="0"/>
              <a:endCxn id="15" idx="4"/>
            </p:cNvCxnSpPr>
            <p:nvPr/>
          </p:nvCxnSpPr>
          <p:spPr>
            <a:xfrm flipV="1">
              <a:off x="6350493" y="2705100"/>
              <a:ext cx="143244" cy="17145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8" idx="7"/>
              <a:endCxn id="9" idx="4"/>
            </p:cNvCxnSpPr>
            <p:nvPr/>
          </p:nvCxnSpPr>
          <p:spPr>
            <a:xfrm flipV="1">
              <a:off x="6539078" y="4088166"/>
              <a:ext cx="110666" cy="40954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>
              <a:stCxn id="8" idx="6"/>
              <a:endCxn id="10" idx="2"/>
            </p:cNvCxnSpPr>
            <p:nvPr/>
          </p:nvCxnSpPr>
          <p:spPr>
            <a:xfrm flipV="1">
              <a:off x="6617193" y="4648939"/>
              <a:ext cx="1383807" cy="3736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stCxn id="9" idx="7"/>
              <a:endCxn id="10" idx="0"/>
            </p:cNvCxnSpPr>
            <p:nvPr/>
          </p:nvCxnSpPr>
          <p:spPr>
            <a:xfrm>
              <a:off x="6737040" y="3893044"/>
              <a:ext cx="1387416" cy="64159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>
              <a:stCxn id="22" idx="7"/>
              <a:endCxn id="14" idx="5"/>
            </p:cNvCxnSpPr>
            <p:nvPr/>
          </p:nvCxnSpPr>
          <p:spPr>
            <a:xfrm flipV="1">
              <a:off x="5578411" y="3166922"/>
              <a:ext cx="13596" cy="7146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>
              <a:stCxn id="9" idx="0"/>
              <a:endCxn id="15" idx="5"/>
            </p:cNvCxnSpPr>
            <p:nvPr/>
          </p:nvCxnSpPr>
          <p:spPr>
            <a:xfrm flipH="1" flipV="1">
              <a:off x="6581033" y="2671622"/>
              <a:ext cx="68711" cy="11879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stCxn id="13" idx="2"/>
              <a:endCxn id="21" idx="6"/>
            </p:cNvCxnSpPr>
            <p:nvPr/>
          </p:nvCxnSpPr>
          <p:spPr>
            <a:xfrm flipH="1">
              <a:off x="3999022" y="5067300"/>
              <a:ext cx="979407" cy="76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>
              <a:stCxn id="13" idx="1"/>
              <a:endCxn id="19" idx="5"/>
            </p:cNvCxnSpPr>
            <p:nvPr/>
          </p:nvCxnSpPr>
          <p:spPr>
            <a:xfrm flipH="1" flipV="1">
              <a:off x="4173152" y="4128299"/>
              <a:ext cx="841436" cy="85817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>
              <a:stCxn id="22" idx="2"/>
              <a:endCxn id="16" idx="6"/>
            </p:cNvCxnSpPr>
            <p:nvPr/>
          </p:nvCxnSpPr>
          <p:spPr>
            <a:xfrm flipH="1" flipV="1">
              <a:off x="3752111" y="3086100"/>
              <a:ext cx="1615548" cy="87629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>
              <a:stCxn id="19" idx="1"/>
              <a:endCxn id="18" idx="6"/>
            </p:cNvCxnSpPr>
            <p:nvPr/>
          </p:nvCxnSpPr>
          <p:spPr>
            <a:xfrm flipH="1" flipV="1">
              <a:off x="3040234" y="3880281"/>
              <a:ext cx="958325" cy="8637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>
              <a:stCxn id="21" idx="0"/>
              <a:endCxn id="19" idx="3"/>
            </p:cNvCxnSpPr>
            <p:nvPr/>
          </p:nvCxnSpPr>
          <p:spPr>
            <a:xfrm flipV="1">
              <a:off x="3875567" y="4128299"/>
              <a:ext cx="122992" cy="9009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>
              <a:stCxn id="21" idx="1"/>
              <a:endCxn id="18" idx="4"/>
            </p:cNvCxnSpPr>
            <p:nvPr/>
          </p:nvCxnSpPr>
          <p:spPr>
            <a:xfrm flipH="1" flipV="1">
              <a:off x="2916779" y="3994581"/>
              <a:ext cx="871491" cy="106809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 стрелкой 73"/>
            <p:cNvCxnSpPr>
              <a:stCxn id="21" idx="2"/>
              <a:endCxn id="20" idx="5"/>
            </p:cNvCxnSpPr>
            <p:nvPr/>
          </p:nvCxnSpPr>
          <p:spPr>
            <a:xfrm flipH="1" flipV="1">
              <a:off x="2563796" y="4783027"/>
              <a:ext cx="1188315" cy="36047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 стрелкой 76"/>
            <p:cNvCxnSpPr>
              <a:stCxn id="20" idx="2"/>
              <a:endCxn id="17" idx="5"/>
            </p:cNvCxnSpPr>
            <p:nvPr/>
          </p:nvCxnSpPr>
          <p:spPr>
            <a:xfrm flipH="1" flipV="1">
              <a:off x="1734752" y="3732503"/>
              <a:ext cx="618292" cy="96970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 стрелкой 79"/>
            <p:cNvCxnSpPr>
              <a:stCxn id="5" idx="3"/>
              <a:endCxn id="17" idx="7"/>
            </p:cNvCxnSpPr>
            <p:nvPr/>
          </p:nvCxnSpPr>
          <p:spPr>
            <a:xfrm flipH="1">
              <a:off x="1734752" y="3274685"/>
              <a:ext cx="553163" cy="29617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 стрелкой 82"/>
            <p:cNvCxnSpPr>
              <a:stCxn id="5" idx="4"/>
              <a:endCxn id="18" idx="1"/>
            </p:cNvCxnSpPr>
            <p:nvPr/>
          </p:nvCxnSpPr>
          <p:spPr>
            <a:xfrm>
              <a:off x="2476500" y="3352800"/>
              <a:ext cx="352982" cy="4466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>
              <a:stCxn id="5" idx="6"/>
              <a:endCxn id="16" idx="2"/>
            </p:cNvCxnSpPr>
            <p:nvPr/>
          </p:nvCxnSpPr>
          <p:spPr>
            <a:xfrm>
              <a:off x="2743200" y="30861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>
              <a:stCxn id="11" idx="3"/>
              <a:endCxn id="12" idx="6"/>
            </p:cNvCxnSpPr>
            <p:nvPr/>
          </p:nvCxnSpPr>
          <p:spPr>
            <a:xfrm flipH="1">
              <a:off x="5961911" y="5435166"/>
              <a:ext cx="860579" cy="546534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>
              <a:stCxn id="12" idx="2"/>
              <a:endCxn id="13" idx="4"/>
            </p:cNvCxnSpPr>
            <p:nvPr/>
          </p:nvCxnSpPr>
          <p:spPr>
            <a:xfrm flipH="1" flipV="1">
              <a:off x="5101885" y="5181600"/>
              <a:ext cx="613115" cy="8001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>
              <a:stCxn id="13" idx="0"/>
              <a:endCxn id="22" idx="3"/>
            </p:cNvCxnSpPr>
            <p:nvPr/>
          </p:nvCxnSpPr>
          <p:spPr>
            <a:xfrm flipV="1">
              <a:off x="5101885" y="4043221"/>
              <a:ext cx="301933" cy="9097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Объект 2"/>
          <p:cNvSpPr txBox="1">
            <a:spLocks/>
          </p:cNvSpPr>
          <p:nvPr/>
        </p:nvSpPr>
        <p:spPr>
          <a:xfrm>
            <a:off x="21814" y="4278312"/>
            <a:ext cx="6132872" cy="1685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Font typeface="Arial" pitchFamily="34" charset="0"/>
              <a:buNone/>
            </a:pPr>
            <a:r>
              <a:rPr lang="ru-RU" dirty="0" smtClean="0"/>
              <a:t>2</a:t>
            </a:r>
            <a:r>
              <a:rPr lang="en-US" dirty="0" smtClean="0"/>
              <a:t>. </a:t>
            </a:r>
            <a:r>
              <a:rPr lang="ru-RU" dirty="0" smtClean="0"/>
              <a:t>Сколько нужно сделать ходов конём, чтобы из клетки А попасть в клетку Б?</a:t>
            </a:r>
            <a:endParaRPr lang="ru-RU" dirty="0"/>
          </a:p>
        </p:txBody>
      </p:sp>
      <p:graphicFrame>
        <p:nvGraphicFramePr>
          <p:cNvPr id="96" name="Таблица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25605"/>
              </p:ext>
            </p:extLst>
          </p:nvPr>
        </p:nvGraphicFramePr>
        <p:xfrm>
          <a:off x="6262921" y="4267200"/>
          <a:ext cx="2579456" cy="2420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32"/>
                <a:gridCol w="322432"/>
                <a:gridCol w="322432"/>
                <a:gridCol w="322432"/>
                <a:gridCol w="322432"/>
                <a:gridCol w="322432"/>
                <a:gridCol w="322432"/>
                <a:gridCol w="322432"/>
              </a:tblGrid>
              <a:tr h="30250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</a:tr>
              <a:tr h="302507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6478248" y="4419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ym typeface="Webdings"/>
              </a:rPr>
              <a:t></a:t>
            </a:r>
            <a:endParaRPr lang="ru-RU" sz="2800" dirty="0"/>
          </a:p>
        </p:txBody>
      </p:sp>
      <p:cxnSp>
        <p:nvCxnSpPr>
          <p:cNvPr id="99" name="Прямая со стрелкой 98"/>
          <p:cNvCxnSpPr/>
          <p:nvPr/>
        </p:nvCxnSpPr>
        <p:spPr>
          <a:xfrm>
            <a:off x="6746802" y="4724400"/>
            <a:ext cx="313206" cy="609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7102106" y="5343433"/>
            <a:ext cx="596924" cy="30369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 flipV="1">
            <a:off x="7731124" y="5334000"/>
            <a:ext cx="596924" cy="3131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8169673" y="51212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sym typeface="Webdings"/>
              </a:rPr>
              <a:t>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7" grpId="0"/>
      <p:bldP spid="10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Сложность алгоритма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#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0" y="838200"/>
            <a:ext cx="2667000" cy="27432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 dirty="0"/>
              <a:t> </a:t>
            </a:r>
            <a:r>
              <a:rPr lang="en-US" sz="800" dirty="0" err="1"/>
              <a:t>int</a:t>
            </a:r>
            <a:r>
              <a:rPr lang="en-US" sz="800" dirty="0"/>
              <a:t> </a:t>
            </a:r>
            <a:r>
              <a:rPr lang="en-US" sz="800" dirty="0" err="1"/>
              <a:t>minDist</a:t>
            </a:r>
            <a:r>
              <a:rPr lang="en-US" sz="800" dirty="0"/>
              <a:t> = 0;	// </a:t>
            </a:r>
            <a:r>
              <a:rPr lang="ru-RU" sz="800" dirty="0"/>
              <a:t>сначала </a:t>
            </a:r>
            <a:r>
              <a:rPr lang="en-US" sz="800" dirty="0"/>
              <a:t>min = Start</a:t>
            </a:r>
          </a:p>
          <a:p>
            <a:pPr marL="0" indent="0">
              <a:buNone/>
            </a:pPr>
            <a:r>
              <a:rPr lang="en-US" sz="800" dirty="0"/>
              <a:t>    </a:t>
            </a:r>
            <a:r>
              <a:rPr lang="en-US" sz="800" dirty="0" err="1"/>
              <a:t>int</a:t>
            </a:r>
            <a:r>
              <a:rPr lang="en-US" sz="800" dirty="0"/>
              <a:t> </a:t>
            </a:r>
            <a:r>
              <a:rPr lang="en-US" sz="800" dirty="0" err="1"/>
              <a:t>minVertex</a:t>
            </a:r>
            <a:r>
              <a:rPr lang="en-US" sz="800" dirty="0"/>
              <a:t> = Start;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800" dirty="0"/>
              <a:t>    while (</a:t>
            </a:r>
            <a:r>
              <a:rPr lang="en-US" sz="800" dirty="0" err="1"/>
              <a:t>minDist</a:t>
            </a:r>
            <a:r>
              <a:rPr lang="en-US" sz="800" dirty="0"/>
              <a:t>&lt;INF) {</a:t>
            </a:r>
          </a:p>
          <a:p>
            <a:pPr marL="0" indent="0">
              <a:buNone/>
            </a:pPr>
            <a:r>
              <a:rPr lang="en-US" sz="800" dirty="0"/>
              <a:t>        </a:t>
            </a:r>
            <a:r>
              <a:rPr lang="en-US" sz="800" dirty="0" err="1"/>
              <a:t>int</a:t>
            </a:r>
            <a:r>
              <a:rPr lang="en-US" sz="800" dirty="0"/>
              <a:t> </a:t>
            </a:r>
            <a:r>
              <a:rPr lang="en-US" sz="800" dirty="0" err="1"/>
              <a:t>i</a:t>
            </a:r>
            <a:r>
              <a:rPr lang="en-US" sz="800" dirty="0"/>
              <a:t> = </a:t>
            </a:r>
            <a:r>
              <a:rPr lang="en-US" sz="800" dirty="0" err="1"/>
              <a:t>minVertex</a:t>
            </a:r>
            <a:r>
              <a:rPr lang="en-US" sz="800" dirty="0"/>
              <a:t>;	// «</a:t>
            </a:r>
            <a:r>
              <a:rPr lang="ru-RU" sz="800" dirty="0"/>
              <a:t>ближайшая» вершина</a:t>
            </a:r>
          </a:p>
          <a:p>
            <a:pPr marL="0" indent="0">
              <a:buNone/>
            </a:pPr>
            <a:r>
              <a:rPr lang="ru-RU" sz="800" dirty="0"/>
              <a:t>        </a:t>
            </a:r>
            <a:r>
              <a:rPr lang="en-US" sz="800" dirty="0"/>
              <a:t>visited[</a:t>
            </a:r>
            <a:r>
              <a:rPr lang="en-US" sz="800" dirty="0" err="1"/>
              <a:t>i</a:t>
            </a:r>
            <a:r>
              <a:rPr lang="en-US" sz="800" dirty="0"/>
              <a:t>] = true;</a:t>
            </a:r>
          </a:p>
          <a:p>
            <a:pPr marL="0" indent="0">
              <a:buNone/>
            </a:pPr>
            <a:r>
              <a:rPr lang="en-US" sz="800" dirty="0"/>
              <a:t>	 // </a:t>
            </a:r>
            <a:r>
              <a:rPr lang="ru-RU" sz="800" dirty="0"/>
              <a:t>обновление времени соседей</a:t>
            </a:r>
          </a:p>
          <a:p>
            <a:pPr marL="0" indent="0">
              <a:buNone/>
            </a:pPr>
            <a:r>
              <a:rPr lang="ru-RU" sz="800" dirty="0"/>
              <a:t>        </a:t>
            </a:r>
            <a:r>
              <a:rPr lang="en-US" sz="800" dirty="0"/>
              <a:t>for (</a:t>
            </a:r>
            <a:r>
              <a:rPr lang="en-US" sz="800" dirty="0" err="1"/>
              <a:t>int</a:t>
            </a:r>
            <a:r>
              <a:rPr lang="en-US" sz="800" dirty="0"/>
              <a:t> j=0; j&lt;n; ++j)</a:t>
            </a:r>
          </a:p>
          <a:p>
            <a:pPr marL="0" indent="0">
              <a:buNone/>
            </a:pPr>
            <a:r>
              <a:rPr lang="en-US" sz="800" dirty="0"/>
              <a:t>            if (Distance[</a:t>
            </a:r>
            <a:r>
              <a:rPr lang="en-US" sz="800" dirty="0" err="1"/>
              <a:t>i</a:t>
            </a:r>
            <a:r>
              <a:rPr lang="en-US" sz="800" dirty="0"/>
              <a:t>] + Graph[</a:t>
            </a:r>
            <a:r>
              <a:rPr lang="en-US" sz="800" dirty="0" err="1"/>
              <a:t>i</a:t>
            </a:r>
            <a:r>
              <a:rPr lang="en-US" sz="800" dirty="0"/>
              <a:t>][j] &lt; Distance[j])</a:t>
            </a:r>
          </a:p>
          <a:p>
            <a:pPr marL="0" indent="0">
              <a:buNone/>
            </a:pPr>
            <a:r>
              <a:rPr lang="en-US" sz="800" dirty="0"/>
              <a:t>                    Distance[j] = Distance[</a:t>
            </a:r>
            <a:r>
              <a:rPr lang="en-US" sz="800" dirty="0" err="1"/>
              <a:t>i</a:t>
            </a:r>
            <a:r>
              <a:rPr lang="en-US" sz="800" dirty="0"/>
              <a:t>] + Graph[</a:t>
            </a:r>
            <a:r>
              <a:rPr lang="en-US" sz="800" dirty="0" err="1"/>
              <a:t>i</a:t>
            </a:r>
            <a:r>
              <a:rPr lang="en-US" sz="800" dirty="0"/>
              <a:t>][j];</a:t>
            </a:r>
          </a:p>
          <a:p>
            <a:pPr marL="0" indent="0">
              <a:buNone/>
            </a:pPr>
            <a:r>
              <a:rPr lang="en-US" sz="800" dirty="0"/>
              <a:t>	 // </a:t>
            </a:r>
            <a:r>
              <a:rPr lang="ru-RU" sz="800" dirty="0"/>
              <a:t>поиск следующего ближайшего</a:t>
            </a:r>
          </a:p>
          <a:p>
            <a:pPr marL="0" indent="0">
              <a:buNone/>
            </a:pPr>
            <a:r>
              <a:rPr lang="ru-RU" sz="800" dirty="0"/>
              <a:t>        </a:t>
            </a:r>
            <a:r>
              <a:rPr lang="en-US" sz="800" dirty="0" err="1"/>
              <a:t>minDist</a:t>
            </a:r>
            <a:r>
              <a:rPr lang="en-US" sz="800" dirty="0"/>
              <a:t> = INF;</a:t>
            </a:r>
          </a:p>
          <a:p>
            <a:pPr marL="0" indent="0">
              <a:buNone/>
            </a:pPr>
            <a:r>
              <a:rPr lang="en-US" sz="800" dirty="0"/>
              <a:t>        for (</a:t>
            </a:r>
            <a:r>
              <a:rPr lang="en-US" sz="800" dirty="0" err="1"/>
              <a:t>int</a:t>
            </a:r>
            <a:r>
              <a:rPr lang="en-US" sz="800" dirty="0"/>
              <a:t> j=0; j&lt;n; ++j)</a:t>
            </a:r>
          </a:p>
          <a:p>
            <a:pPr marL="0" indent="0">
              <a:buNone/>
            </a:pPr>
            <a:r>
              <a:rPr lang="en-US" sz="800" dirty="0"/>
              <a:t>            if (!visited[j] &amp;&amp; Distance[j] &lt; </a:t>
            </a:r>
            <a:r>
              <a:rPr lang="en-US" sz="800" dirty="0" err="1"/>
              <a:t>minDist</a:t>
            </a:r>
            <a:r>
              <a:rPr lang="en-US" sz="800" dirty="0"/>
              <a:t>) {</a:t>
            </a:r>
          </a:p>
          <a:p>
            <a:pPr marL="0" indent="0">
              <a:buNone/>
            </a:pPr>
            <a:r>
              <a:rPr lang="en-US" sz="800" dirty="0"/>
              <a:t>                </a:t>
            </a:r>
            <a:r>
              <a:rPr lang="en-US" sz="800" dirty="0" err="1"/>
              <a:t>minDist</a:t>
            </a:r>
            <a:r>
              <a:rPr lang="en-US" sz="800" dirty="0"/>
              <a:t> = Distance[j];</a:t>
            </a:r>
          </a:p>
          <a:p>
            <a:pPr marL="0" indent="0">
              <a:buNone/>
            </a:pPr>
            <a:r>
              <a:rPr lang="en-US" sz="800" dirty="0"/>
              <a:t>                </a:t>
            </a:r>
            <a:r>
              <a:rPr lang="en-US" sz="800" dirty="0" err="1"/>
              <a:t>minVertex</a:t>
            </a:r>
            <a:r>
              <a:rPr lang="en-US" sz="800" dirty="0"/>
              <a:t> = j;</a:t>
            </a:r>
          </a:p>
          <a:p>
            <a:pPr marL="0" indent="0">
              <a:buNone/>
            </a:pPr>
            <a:r>
              <a:rPr lang="en-US" sz="800" dirty="0"/>
              <a:t>    }       }</a:t>
            </a:r>
            <a:endParaRPr lang="ru-RU" sz="800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3581400"/>
            <a:ext cx="9154474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Вершины выбывают по одной.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Для тех, кто ещё не выбыл, просматриваются все альтернативы.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Общая сложность определяется количеством вершин </a:t>
            </a:r>
            <a:r>
              <a:rPr lang="en-US" sz="2800" dirty="0" smtClean="0"/>
              <a:t>n=|V|.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Итог:    </a:t>
            </a:r>
            <a:r>
              <a:rPr lang="en-US" sz="2800" b="1" dirty="0" smtClean="0">
                <a:solidFill>
                  <a:srgbClr val="C00000"/>
                </a:solidFill>
              </a:rPr>
              <a:t>N  = O</a:t>
            </a:r>
            <a:r>
              <a:rPr lang="en-US" sz="2800" dirty="0" smtClean="0">
                <a:solidFill>
                  <a:srgbClr val="C00000"/>
                </a:solidFill>
              </a:rPr>
              <a:t> (</a:t>
            </a:r>
            <a:r>
              <a:rPr lang="en-US" sz="2800" b="1" dirty="0" smtClean="0">
                <a:solidFill>
                  <a:srgbClr val="C00000"/>
                </a:solidFill>
              </a:rPr>
              <a:t>n</a:t>
            </a:r>
            <a:r>
              <a:rPr lang="en-US" sz="28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 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Улучшение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990600"/>
            <a:ext cx="9154474" cy="30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dirty="0" smtClean="0"/>
              <a:t>Вершины выбывают по одной.</a:t>
            </a:r>
          </a:p>
          <a:p>
            <a:pPr marL="0" indent="0">
              <a:buNone/>
            </a:pPr>
            <a:r>
              <a:rPr lang="ru-RU" sz="2800" dirty="0" smtClean="0"/>
              <a:t>Но каждый раз ищем новый минимум среди всех оставшихся вершин.</a:t>
            </a:r>
          </a:p>
          <a:p>
            <a:pPr marL="0" indent="0">
              <a:buNone/>
            </a:pPr>
            <a:r>
              <a:rPr lang="ru-RU" sz="2800" dirty="0" smtClean="0"/>
              <a:t>Кандидат на улучшение  - это поиск мин.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Можно ли искать минимум быстрее, чем </a:t>
            </a:r>
            <a:r>
              <a:rPr lang="en-US" sz="2800" dirty="0" smtClean="0"/>
              <a:t>O(N)?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1108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#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2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ru-RU" sz="1800" dirty="0" smtClean="0">
                <a:latin typeface="Lucida Console" panose="020B0609040504020204" pitchFamily="49" charset="0"/>
              </a:rPr>
              <a:t>   </a:t>
            </a:r>
            <a:r>
              <a:rPr lang="en-US" sz="1800" b="1" dirty="0" smtClean="0">
                <a:latin typeface="Lucida Console" panose="020B0609040504020204" pitchFamily="49" charset="0"/>
              </a:rPr>
              <a:t>vector</a:t>
            </a:r>
            <a:r>
              <a:rPr lang="en-US" sz="1800" dirty="0" smtClean="0">
                <a:latin typeface="Lucida Console" panose="020B0609040504020204" pitchFamily="49" charset="0"/>
              </a:rPr>
              <a:t>&lt;</a:t>
            </a:r>
            <a:r>
              <a:rPr lang="en-US" sz="18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smtClean="0">
                <a:latin typeface="Lucida Console" panose="020B0609040504020204" pitchFamily="49" charset="0"/>
              </a:rPr>
              <a:t>Distance(n</a:t>
            </a:r>
            <a:r>
              <a:rPr lang="en-US" sz="1800" dirty="0">
                <a:latin typeface="Lucida Console" panose="020B0609040504020204" pitchFamily="49" charset="0"/>
              </a:rPr>
              <a:t>, INF);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</a:t>
            </a:r>
            <a:r>
              <a:rPr lang="en-US" sz="1800" dirty="0" smtClean="0">
                <a:latin typeface="Lucida Console" panose="020B0609040504020204" pitchFamily="49" charset="0"/>
              </a:rPr>
              <a:t>Distance[start</a:t>
            </a:r>
            <a:r>
              <a:rPr lang="en-US" sz="1800" dirty="0">
                <a:latin typeface="Lucida Console" panose="020B0609040504020204" pitchFamily="49" charset="0"/>
              </a:rPr>
              <a:t>] = 0;</a:t>
            </a:r>
          </a:p>
          <a:p>
            <a:pPr marL="0" indent="0">
              <a:buNone/>
              <a:tabLst>
                <a:tab pos="2236788" algn="l"/>
              </a:tabLst>
            </a:pPr>
            <a:endParaRPr lang="en-US" sz="1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</a:t>
            </a:r>
            <a:r>
              <a:rPr lang="en-US" sz="1800" b="1" dirty="0">
                <a:latin typeface="Lucida Console" panose="020B0609040504020204" pitchFamily="49" charset="0"/>
              </a:rPr>
              <a:t>set</a:t>
            </a:r>
            <a:r>
              <a:rPr lang="en-US" sz="1800" dirty="0">
                <a:latin typeface="Lucida Console" panose="020B0609040504020204" pitchFamily="49" charset="0"/>
              </a:rPr>
              <a:t>&lt;</a:t>
            </a:r>
            <a:r>
              <a:rPr lang="en-US" sz="1800" b="1" dirty="0">
                <a:latin typeface="Lucida Console" panose="020B0609040504020204" pitchFamily="49" charset="0"/>
              </a:rPr>
              <a:t>pair</a:t>
            </a:r>
            <a:r>
              <a:rPr lang="en-US" sz="1800" dirty="0">
                <a:latin typeface="Lucida Console" panose="020B0609040504020204" pitchFamily="49" charset="0"/>
              </a:rPr>
              <a:t>&lt;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,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&gt; &gt; unused;        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=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Distance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), </a:t>
            </a:r>
            <a:r>
              <a:rPr lang="en-US" sz="18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</a:t>
            </a:r>
            <a:r>
              <a:rPr lang="en-US" sz="1800" dirty="0" err="1">
                <a:latin typeface="Lucida Console" panose="020B0609040504020204" pitchFamily="49" charset="0"/>
              </a:rPr>
              <a:t>unused.insert</a:t>
            </a:r>
            <a:r>
              <a:rPr lang="en-US" sz="1800" dirty="0">
                <a:latin typeface="Lucida Console" panose="020B0609040504020204" pitchFamily="49" charset="0"/>
              </a:rPr>
              <a:t>(</a:t>
            </a:r>
            <a:r>
              <a:rPr lang="en-US" sz="1800" b="1" dirty="0" err="1">
                <a:latin typeface="Lucida Console" panose="020B0609040504020204" pitchFamily="49" charset="0"/>
              </a:rPr>
              <a:t>make_pair</a:t>
            </a:r>
            <a:r>
              <a:rPr lang="en-US" sz="1800" dirty="0">
                <a:latin typeface="Lucida Console" panose="020B0609040504020204" pitchFamily="49" charset="0"/>
              </a:rPr>
              <a:t>(0, </a:t>
            </a:r>
            <a:r>
              <a:rPr lang="en-US" sz="1800" dirty="0" smtClean="0">
                <a:latin typeface="Lucida Console" panose="020B0609040504020204" pitchFamily="49" charset="0"/>
              </a:rPr>
              <a:t>Start</a:t>
            </a:r>
            <a:r>
              <a:rPr lang="en-US" sz="1800" dirty="0">
                <a:latin typeface="Lucida Console" panose="020B0609040504020204" pitchFamily="49" charset="0"/>
              </a:rPr>
              <a:t>));</a:t>
            </a:r>
          </a:p>
          <a:p>
            <a:pPr marL="0" indent="0">
              <a:buNone/>
              <a:tabLst>
                <a:tab pos="2236788" algn="l"/>
              </a:tabLst>
            </a:pPr>
            <a:endParaRPr lang="en-US" sz="1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 smtClean="0">
                <a:latin typeface="Lucida Console" panose="020B0609040504020204" pitchFamily="49" charset="0"/>
              </a:rPr>
              <a:t>    </a:t>
            </a:r>
            <a:r>
              <a:rPr lang="en-US" sz="1800" b="1" dirty="0">
                <a:latin typeface="Lucida Console" panose="020B0609040504020204" pitchFamily="49" charset="0"/>
              </a:rPr>
              <a:t>while</a:t>
            </a:r>
            <a:r>
              <a:rPr lang="en-US" sz="1800" dirty="0">
                <a:latin typeface="Lucida Console" panose="020B0609040504020204" pitchFamily="49" charset="0"/>
              </a:rPr>
              <a:t> (!</a:t>
            </a:r>
            <a:r>
              <a:rPr lang="en-US" sz="1800" dirty="0" err="1">
                <a:latin typeface="Lucida Console" panose="020B0609040504020204" pitchFamily="49" charset="0"/>
              </a:rPr>
              <a:t>unused.empty</a:t>
            </a:r>
            <a:r>
              <a:rPr lang="en-US" sz="1800" dirty="0" smtClean="0">
                <a:latin typeface="Lucida Console" panose="020B0609040504020204" pitchFamily="49" charset="0"/>
              </a:rPr>
              <a:t>()) {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= </a:t>
            </a:r>
            <a:r>
              <a:rPr lang="en-US" sz="1800" dirty="0" err="1">
                <a:latin typeface="Lucida Console" panose="020B0609040504020204" pitchFamily="49" charset="0"/>
              </a:rPr>
              <a:t>unused.begin</a:t>
            </a:r>
            <a:r>
              <a:rPr lang="en-US" sz="1800" dirty="0">
                <a:latin typeface="Lucida Console" panose="020B0609040504020204" pitchFamily="49" charset="0"/>
              </a:rPr>
              <a:t>()-&gt;second</a:t>
            </a:r>
            <a:r>
              <a:rPr lang="en-US" sz="1800" dirty="0" smtClean="0">
                <a:latin typeface="Lucida Console" panose="020B0609040504020204" pitchFamily="49" charset="0"/>
              </a:rPr>
              <a:t>;		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ближайший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dirty="0" err="1">
                <a:latin typeface="Lucida Console" panose="020B0609040504020204" pitchFamily="49" charset="0"/>
              </a:rPr>
              <a:t>unused.erase</a:t>
            </a:r>
            <a:r>
              <a:rPr lang="en-US" sz="1800" dirty="0">
                <a:latin typeface="Lucida Console" panose="020B0609040504020204" pitchFamily="49" charset="0"/>
              </a:rPr>
              <a:t>(</a:t>
            </a:r>
            <a:r>
              <a:rPr lang="en-US" sz="1800" dirty="0" err="1">
                <a:latin typeface="Lucida Console" panose="020B0609040504020204" pitchFamily="49" charset="0"/>
              </a:rPr>
              <a:t>unused.begin</a:t>
            </a:r>
            <a:r>
              <a:rPr lang="en-US" sz="1800" dirty="0">
                <a:latin typeface="Lucida Console" panose="020B0609040504020204" pitchFamily="49" charset="0"/>
              </a:rPr>
              <a:t>());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</a:t>
            </a:r>
            <a:r>
              <a:rPr lang="en-US" sz="1800" b="1" dirty="0">
                <a:latin typeface="Lucida Console" panose="020B0609040504020204" pitchFamily="49" charset="0"/>
              </a:rPr>
              <a:t>for</a:t>
            </a:r>
            <a:r>
              <a:rPr lang="en-US" sz="1800" dirty="0">
                <a:latin typeface="Lucida Console" panose="020B0609040504020204" pitchFamily="49" charset="0"/>
              </a:rPr>
              <a:t> (</a:t>
            </a:r>
            <a:r>
              <a:rPr lang="en-US" sz="1800" b="1" dirty="0">
                <a:latin typeface="Lucida Console" panose="020B0609040504020204" pitchFamily="49" charset="0"/>
              </a:rPr>
              <a:t>auto</a:t>
            </a:r>
            <a:r>
              <a:rPr lang="en-US" sz="1800" dirty="0">
                <a:latin typeface="Lucida Console" panose="020B0609040504020204" pitchFamily="49" charset="0"/>
              </a:rPr>
              <a:t> edge : </a:t>
            </a:r>
            <a:r>
              <a:rPr lang="en-US" sz="1800" dirty="0" smtClean="0">
                <a:latin typeface="Lucida Console" panose="020B0609040504020204" pitchFamily="49" charset="0"/>
              </a:rPr>
              <a:t>Graph[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 smtClean="0">
                <a:latin typeface="Lucida Console" panose="020B0609040504020204" pitchFamily="49" charset="0"/>
              </a:rPr>
              <a:t>]) {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j = </a:t>
            </a:r>
            <a:r>
              <a:rPr lang="en-US" sz="1800" dirty="0" err="1">
                <a:latin typeface="Lucida Console" panose="020B0609040504020204" pitchFamily="49" charset="0"/>
              </a:rPr>
              <a:t>edge.first</a:t>
            </a:r>
            <a:r>
              <a:rPr lang="en-US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</a:t>
            </a:r>
            <a:r>
              <a:rPr lang="en-US" sz="1800" b="1" dirty="0" err="1">
                <a:latin typeface="Lucida Console" panose="020B0609040504020204" pitchFamily="49" charset="0"/>
              </a:rPr>
              <a:t>int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wt</a:t>
            </a:r>
            <a:r>
              <a:rPr lang="en-US" sz="1800" dirty="0">
                <a:latin typeface="Lucida Console" panose="020B0609040504020204" pitchFamily="49" charset="0"/>
              </a:rPr>
              <a:t> = </a:t>
            </a:r>
            <a:r>
              <a:rPr lang="en-US" sz="1800" dirty="0" err="1">
                <a:latin typeface="Lucida Console" panose="020B0609040504020204" pitchFamily="49" charset="0"/>
              </a:rPr>
              <a:t>edge.second</a:t>
            </a:r>
            <a:r>
              <a:rPr lang="en-US" sz="1800" dirty="0" smtClean="0">
                <a:latin typeface="Lucida Console" panose="020B0609040504020204" pitchFamily="49" charset="0"/>
              </a:rPr>
              <a:t>;</a:t>
            </a:r>
            <a:r>
              <a:rPr lang="ru-RU" sz="1800" dirty="0" smtClean="0">
                <a:latin typeface="Lucida Console" panose="020B0609040504020204" pitchFamily="49" charset="0"/>
              </a:rPr>
              <a:t>			</a:t>
            </a:r>
            <a:r>
              <a:rPr lang="ru-RU" sz="1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обновление</a:t>
            </a:r>
            <a:endParaRPr lang="en-US" sz="1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</a:t>
            </a:r>
            <a:r>
              <a:rPr lang="en-US" sz="1800" b="1" dirty="0">
                <a:latin typeface="Lucida Console" panose="020B0609040504020204" pitchFamily="49" charset="0"/>
              </a:rPr>
              <a:t>if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latin typeface="Lucida Console" panose="020B0609040504020204" pitchFamily="49" charset="0"/>
              </a:rPr>
              <a:t>(</a:t>
            </a:r>
            <a:r>
              <a:rPr lang="en-US" sz="1800" dirty="0">
                <a:latin typeface="Lucida Console" panose="020B0609040504020204" pitchFamily="49" charset="0"/>
              </a:rPr>
              <a:t>Distance</a:t>
            </a:r>
            <a:r>
              <a:rPr lang="en-US" sz="1800" dirty="0" smtClean="0">
                <a:latin typeface="Lucida Console" panose="020B0609040504020204" pitchFamily="49" charset="0"/>
              </a:rPr>
              <a:t>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 + </a:t>
            </a:r>
            <a:r>
              <a:rPr lang="en-US" sz="1800" dirty="0" err="1">
                <a:latin typeface="Lucida Console" panose="020B0609040504020204" pitchFamily="49" charset="0"/>
              </a:rPr>
              <a:t>wt</a:t>
            </a:r>
            <a:r>
              <a:rPr lang="en-US" sz="1800" dirty="0">
                <a:latin typeface="Lucida Console" panose="020B0609040504020204" pitchFamily="49" charset="0"/>
              </a:rPr>
              <a:t> &lt; Distance </a:t>
            </a:r>
            <a:r>
              <a:rPr lang="en-US" sz="1800" dirty="0" smtClean="0">
                <a:latin typeface="Lucida Console" panose="020B0609040504020204" pitchFamily="49" charset="0"/>
              </a:rPr>
              <a:t>[</a:t>
            </a:r>
            <a:r>
              <a:rPr lang="en-US" sz="1800" dirty="0">
                <a:latin typeface="Lucida Console" panose="020B0609040504020204" pitchFamily="49" charset="0"/>
              </a:rPr>
              <a:t>j</a:t>
            </a:r>
            <a:r>
              <a:rPr lang="en-US" sz="1800" dirty="0" smtClean="0">
                <a:latin typeface="Lucida Console" panose="020B0609040504020204" pitchFamily="49" charset="0"/>
              </a:rPr>
              <a:t>]) {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    </a:t>
            </a:r>
            <a:r>
              <a:rPr lang="en-US" sz="1800" dirty="0" err="1">
                <a:latin typeface="Lucida Console" panose="020B0609040504020204" pitchFamily="49" charset="0"/>
              </a:rPr>
              <a:t>unused.erase</a:t>
            </a:r>
            <a:r>
              <a:rPr lang="en-US" sz="1800" dirty="0">
                <a:latin typeface="Lucida Console" panose="020B0609040504020204" pitchFamily="49" charset="0"/>
              </a:rPr>
              <a:t>(</a:t>
            </a:r>
            <a:r>
              <a:rPr lang="en-US" sz="1800" dirty="0" err="1">
                <a:latin typeface="Lucida Console" panose="020B0609040504020204" pitchFamily="49" charset="0"/>
              </a:rPr>
              <a:t>make_pair</a:t>
            </a:r>
            <a:r>
              <a:rPr lang="en-US" sz="1800" dirty="0">
                <a:latin typeface="Lucida Console" panose="020B0609040504020204" pitchFamily="49" charset="0"/>
              </a:rPr>
              <a:t>(</a:t>
            </a:r>
            <a:r>
              <a:rPr lang="en-US" sz="1800" dirty="0" err="1">
                <a:latin typeface="Lucida Console" panose="020B0609040504020204" pitchFamily="49" charset="0"/>
              </a:rPr>
              <a:t>dist</a:t>
            </a:r>
            <a:r>
              <a:rPr lang="en-US" sz="1800" dirty="0">
                <a:latin typeface="Lucida Console" panose="020B0609040504020204" pitchFamily="49" charset="0"/>
              </a:rPr>
              <a:t>[j], j));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    </a:t>
            </a:r>
            <a:r>
              <a:rPr lang="en-US" sz="1800" dirty="0" smtClean="0">
                <a:latin typeface="Lucida Console" panose="020B0609040504020204" pitchFamily="49" charset="0"/>
              </a:rPr>
              <a:t>Distance[j</a:t>
            </a:r>
            <a:r>
              <a:rPr lang="en-US" sz="1800" dirty="0">
                <a:latin typeface="Lucida Console" panose="020B0609040504020204" pitchFamily="49" charset="0"/>
              </a:rPr>
              <a:t>] = </a:t>
            </a:r>
            <a:r>
              <a:rPr lang="en-US" sz="1800" dirty="0" smtClean="0">
                <a:latin typeface="Lucida Console" panose="020B0609040504020204" pitchFamily="49" charset="0"/>
              </a:rPr>
              <a:t>Distance[</a:t>
            </a:r>
            <a:r>
              <a:rPr lang="en-US" sz="1800" dirty="0" err="1" smtClean="0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] + </a:t>
            </a:r>
            <a:r>
              <a:rPr lang="en-US" sz="1800" dirty="0" err="1">
                <a:latin typeface="Lucida Console" panose="020B0609040504020204" pitchFamily="49" charset="0"/>
              </a:rPr>
              <a:t>wt</a:t>
            </a:r>
            <a:r>
              <a:rPr lang="en-US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            </a:t>
            </a:r>
            <a:r>
              <a:rPr lang="en-US" sz="1800" dirty="0" err="1" smtClean="0">
                <a:latin typeface="Lucida Console" panose="020B0609040504020204" pitchFamily="49" charset="0"/>
              </a:rPr>
              <a:t>unused.insert</a:t>
            </a:r>
            <a:r>
              <a:rPr lang="en-US" sz="1800" dirty="0" smtClean="0">
                <a:latin typeface="Lucida Console" panose="020B0609040504020204" pitchFamily="49" charset="0"/>
              </a:rPr>
              <a:t>(</a:t>
            </a:r>
            <a:r>
              <a:rPr lang="en-US" sz="1800" dirty="0" err="1" smtClean="0">
                <a:latin typeface="Lucida Console" panose="020B0609040504020204" pitchFamily="49" charset="0"/>
              </a:rPr>
              <a:t>make_pair</a:t>
            </a:r>
            <a:r>
              <a:rPr lang="en-US" sz="1800" dirty="0" smtClean="0">
                <a:latin typeface="Lucida Console" panose="020B0609040504020204" pitchFamily="49" charset="0"/>
              </a:rPr>
              <a:t>(</a:t>
            </a:r>
            <a:r>
              <a:rPr lang="en-US" sz="1800" dirty="0">
                <a:latin typeface="Lucida Console" panose="020B0609040504020204" pitchFamily="49" charset="0"/>
              </a:rPr>
              <a:t>Distance</a:t>
            </a:r>
            <a:r>
              <a:rPr lang="en-US" sz="1800" dirty="0" smtClean="0">
                <a:latin typeface="Lucida Console" panose="020B0609040504020204" pitchFamily="49" charset="0"/>
              </a:rPr>
              <a:t>[j</a:t>
            </a:r>
            <a:r>
              <a:rPr lang="en-US" sz="1800" dirty="0">
                <a:latin typeface="Lucida Console" panose="020B0609040504020204" pitchFamily="49" charset="0"/>
              </a:rPr>
              <a:t>], j));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1800" dirty="0">
                <a:latin typeface="Lucida Console" panose="020B0609040504020204" pitchFamily="49" charset="0"/>
              </a:rPr>
              <a:t>    </a:t>
            </a:r>
            <a:r>
              <a:rPr lang="en-US" sz="1800" dirty="0" smtClean="0">
                <a:latin typeface="Lucida Console" panose="020B0609040504020204" pitchFamily="49" charset="0"/>
              </a:rPr>
              <a:t>}   }   }</a:t>
            </a:r>
          </a:p>
          <a:p>
            <a:pPr marL="0" indent="0">
              <a:buNone/>
              <a:tabLst>
                <a:tab pos="2236788" algn="l"/>
              </a:tabLst>
            </a:pP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Сложность алгоритма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 #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2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0" y="838200"/>
            <a:ext cx="2667000" cy="25908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 dirty="0"/>
              <a:t> vector&lt;</a:t>
            </a:r>
            <a:r>
              <a:rPr lang="en-US" sz="800" dirty="0" err="1"/>
              <a:t>int</a:t>
            </a:r>
            <a:r>
              <a:rPr lang="en-US" sz="800" dirty="0"/>
              <a:t>&gt; Distance(n, INF);</a:t>
            </a:r>
          </a:p>
          <a:p>
            <a:pPr marL="0" indent="0">
              <a:buNone/>
            </a:pPr>
            <a:r>
              <a:rPr lang="en-US" sz="800" dirty="0"/>
              <a:t>    Distance[start] = 0;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800" dirty="0"/>
              <a:t>    set&lt;pair&lt;</a:t>
            </a:r>
            <a:r>
              <a:rPr lang="en-US" sz="800" dirty="0" err="1"/>
              <a:t>int</a:t>
            </a:r>
            <a:r>
              <a:rPr lang="en-US" sz="800" dirty="0"/>
              <a:t>, </a:t>
            </a:r>
            <a:r>
              <a:rPr lang="en-US" sz="800" dirty="0" err="1"/>
              <a:t>int</a:t>
            </a:r>
            <a:r>
              <a:rPr lang="en-US" sz="800" dirty="0"/>
              <a:t>&gt; &gt; unused;        // = &lt;Distance (</a:t>
            </a:r>
            <a:r>
              <a:rPr lang="en-US" sz="800" dirty="0" err="1"/>
              <a:t>i</a:t>
            </a:r>
            <a:r>
              <a:rPr lang="en-US" sz="800" dirty="0"/>
              <a:t>), </a:t>
            </a:r>
            <a:r>
              <a:rPr lang="en-US" sz="800" dirty="0" err="1"/>
              <a:t>i</a:t>
            </a:r>
            <a:r>
              <a:rPr lang="en-US" sz="800" dirty="0"/>
              <a:t>&gt;</a:t>
            </a:r>
          </a:p>
          <a:p>
            <a:pPr marL="0" indent="0">
              <a:buNone/>
            </a:pPr>
            <a:r>
              <a:rPr lang="en-US" sz="800" dirty="0"/>
              <a:t>    </a:t>
            </a:r>
            <a:r>
              <a:rPr lang="en-US" sz="800" dirty="0" err="1"/>
              <a:t>unused.insert</a:t>
            </a:r>
            <a:r>
              <a:rPr lang="en-US" sz="800" dirty="0"/>
              <a:t>(</a:t>
            </a:r>
            <a:r>
              <a:rPr lang="en-US" sz="800" dirty="0" err="1"/>
              <a:t>make_pair</a:t>
            </a:r>
            <a:r>
              <a:rPr lang="en-US" sz="800" dirty="0"/>
              <a:t>(0, Start));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800" dirty="0"/>
              <a:t>    while (!</a:t>
            </a:r>
            <a:r>
              <a:rPr lang="en-US" sz="800" dirty="0" err="1"/>
              <a:t>unused.empty</a:t>
            </a:r>
            <a:r>
              <a:rPr lang="en-US" sz="800" dirty="0"/>
              <a:t>()) {</a:t>
            </a:r>
          </a:p>
          <a:p>
            <a:pPr marL="0" indent="0">
              <a:buNone/>
            </a:pPr>
            <a:r>
              <a:rPr lang="en-US" sz="800" dirty="0"/>
              <a:t>        </a:t>
            </a:r>
            <a:r>
              <a:rPr lang="en-US" sz="800" dirty="0" err="1"/>
              <a:t>int</a:t>
            </a:r>
            <a:r>
              <a:rPr lang="en-US" sz="800" dirty="0"/>
              <a:t> </a:t>
            </a:r>
            <a:r>
              <a:rPr lang="en-US" sz="800" dirty="0" err="1"/>
              <a:t>i</a:t>
            </a:r>
            <a:r>
              <a:rPr lang="en-US" sz="800" dirty="0"/>
              <a:t> = </a:t>
            </a:r>
            <a:r>
              <a:rPr lang="en-US" sz="800" dirty="0" err="1"/>
              <a:t>unused.begin</a:t>
            </a:r>
            <a:r>
              <a:rPr lang="en-US" sz="800" dirty="0"/>
              <a:t>()-&gt;second;		// </a:t>
            </a:r>
            <a:r>
              <a:rPr lang="ru-RU" sz="800" dirty="0"/>
              <a:t>ближайший</a:t>
            </a:r>
          </a:p>
          <a:p>
            <a:pPr marL="0" indent="0">
              <a:buNone/>
            </a:pPr>
            <a:r>
              <a:rPr lang="ru-RU" sz="800" dirty="0"/>
              <a:t>        </a:t>
            </a:r>
            <a:r>
              <a:rPr lang="en-US" sz="800" dirty="0" err="1"/>
              <a:t>unused.erase</a:t>
            </a:r>
            <a:r>
              <a:rPr lang="en-US" sz="800" dirty="0"/>
              <a:t>(</a:t>
            </a:r>
            <a:r>
              <a:rPr lang="en-US" sz="800" dirty="0" err="1"/>
              <a:t>unused.begin</a:t>
            </a:r>
            <a:r>
              <a:rPr lang="en-US" sz="800" dirty="0"/>
              <a:t>());</a:t>
            </a:r>
          </a:p>
          <a:p>
            <a:pPr marL="0" indent="0">
              <a:buNone/>
            </a:pPr>
            <a:r>
              <a:rPr lang="en-US" sz="800" dirty="0"/>
              <a:t>        for (auto edge : Graph[</a:t>
            </a:r>
            <a:r>
              <a:rPr lang="en-US" sz="800" dirty="0" err="1"/>
              <a:t>i</a:t>
            </a:r>
            <a:r>
              <a:rPr lang="en-US" sz="800" dirty="0"/>
              <a:t>]) {</a:t>
            </a:r>
          </a:p>
          <a:p>
            <a:pPr marL="0" indent="0">
              <a:buNone/>
            </a:pPr>
            <a:r>
              <a:rPr lang="en-US" sz="800" dirty="0"/>
              <a:t>            </a:t>
            </a:r>
            <a:r>
              <a:rPr lang="en-US" sz="800" dirty="0" err="1"/>
              <a:t>int</a:t>
            </a:r>
            <a:r>
              <a:rPr lang="en-US" sz="800" dirty="0"/>
              <a:t> j = </a:t>
            </a:r>
            <a:r>
              <a:rPr lang="en-US" sz="800" dirty="0" err="1"/>
              <a:t>edge.first</a:t>
            </a:r>
            <a:r>
              <a:rPr lang="en-US" sz="800" dirty="0"/>
              <a:t>;</a:t>
            </a:r>
          </a:p>
          <a:p>
            <a:pPr marL="0" indent="0">
              <a:buNone/>
            </a:pPr>
            <a:r>
              <a:rPr lang="en-US" sz="800" dirty="0"/>
              <a:t>            </a:t>
            </a:r>
            <a:r>
              <a:rPr lang="en-US" sz="800" dirty="0" err="1"/>
              <a:t>int</a:t>
            </a:r>
            <a:r>
              <a:rPr lang="en-US" sz="800" dirty="0"/>
              <a:t> </a:t>
            </a:r>
            <a:r>
              <a:rPr lang="en-US" sz="800" dirty="0" err="1"/>
              <a:t>wt</a:t>
            </a:r>
            <a:r>
              <a:rPr lang="en-US" sz="800" dirty="0"/>
              <a:t> = </a:t>
            </a:r>
            <a:r>
              <a:rPr lang="en-US" sz="800" dirty="0" err="1"/>
              <a:t>edge.second</a:t>
            </a:r>
            <a:r>
              <a:rPr lang="en-US" sz="800" dirty="0"/>
              <a:t>;			// </a:t>
            </a:r>
            <a:r>
              <a:rPr lang="ru-RU" sz="800" dirty="0"/>
              <a:t>обновление</a:t>
            </a:r>
          </a:p>
          <a:p>
            <a:pPr marL="0" indent="0">
              <a:buNone/>
            </a:pPr>
            <a:r>
              <a:rPr lang="ru-RU" sz="800" dirty="0"/>
              <a:t>            </a:t>
            </a:r>
            <a:r>
              <a:rPr lang="en-US" sz="800" dirty="0"/>
              <a:t>if (Distance[</a:t>
            </a:r>
            <a:r>
              <a:rPr lang="en-US" sz="800" dirty="0" err="1"/>
              <a:t>i</a:t>
            </a:r>
            <a:r>
              <a:rPr lang="en-US" sz="800" dirty="0"/>
              <a:t>] + </a:t>
            </a:r>
            <a:r>
              <a:rPr lang="en-US" sz="800" dirty="0" err="1"/>
              <a:t>wt</a:t>
            </a:r>
            <a:r>
              <a:rPr lang="en-US" sz="800" dirty="0"/>
              <a:t> &lt; Distance [j]) {</a:t>
            </a:r>
          </a:p>
          <a:p>
            <a:pPr marL="0" indent="0">
              <a:buNone/>
            </a:pPr>
            <a:r>
              <a:rPr lang="en-US" sz="800" dirty="0"/>
              <a:t>                </a:t>
            </a:r>
            <a:r>
              <a:rPr lang="en-US" sz="800" dirty="0" err="1"/>
              <a:t>unused.erase</a:t>
            </a:r>
            <a:r>
              <a:rPr lang="en-US" sz="800" dirty="0"/>
              <a:t>(</a:t>
            </a:r>
            <a:r>
              <a:rPr lang="en-US" sz="800" dirty="0" err="1"/>
              <a:t>make_pair</a:t>
            </a:r>
            <a:r>
              <a:rPr lang="en-US" sz="800" dirty="0"/>
              <a:t>(</a:t>
            </a:r>
            <a:r>
              <a:rPr lang="en-US" sz="800" dirty="0" err="1"/>
              <a:t>dist</a:t>
            </a:r>
            <a:r>
              <a:rPr lang="en-US" sz="800" dirty="0"/>
              <a:t>[j], j));</a:t>
            </a:r>
          </a:p>
          <a:p>
            <a:pPr marL="0" indent="0">
              <a:buNone/>
            </a:pPr>
            <a:r>
              <a:rPr lang="en-US" sz="800" dirty="0"/>
              <a:t>                Distance[j] = Distance[</a:t>
            </a:r>
            <a:r>
              <a:rPr lang="en-US" sz="800" dirty="0" err="1"/>
              <a:t>i</a:t>
            </a:r>
            <a:r>
              <a:rPr lang="en-US" sz="800" dirty="0"/>
              <a:t>] + </a:t>
            </a:r>
            <a:r>
              <a:rPr lang="en-US" sz="800" dirty="0" err="1"/>
              <a:t>wt</a:t>
            </a:r>
            <a:r>
              <a:rPr lang="en-US" sz="800" dirty="0"/>
              <a:t>;</a:t>
            </a:r>
          </a:p>
          <a:p>
            <a:pPr marL="0" indent="0">
              <a:buNone/>
            </a:pPr>
            <a:r>
              <a:rPr lang="en-US" sz="800" dirty="0"/>
              <a:t>                </a:t>
            </a:r>
            <a:r>
              <a:rPr lang="en-US" sz="800" dirty="0" err="1"/>
              <a:t>unused.insert</a:t>
            </a:r>
            <a:r>
              <a:rPr lang="en-US" sz="800" dirty="0"/>
              <a:t>(</a:t>
            </a:r>
            <a:r>
              <a:rPr lang="en-US" sz="800" dirty="0" err="1"/>
              <a:t>make_pair</a:t>
            </a:r>
            <a:r>
              <a:rPr lang="en-US" sz="800" dirty="0"/>
              <a:t>(Distance[j], j));</a:t>
            </a:r>
          </a:p>
          <a:p>
            <a:pPr marL="0" indent="0">
              <a:buNone/>
            </a:pPr>
            <a:r>
              <a:rPr lang="en-US" sz="800" dirty="0"/>
              <a:t>    }   }   }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3581400"/>
            <a:ext cx="9154474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Вершины выбывают по одной.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Количество обновлений определяется кол-вом рёбер.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Кол-во обновляемых вершин зависит от структуры, но теперь кол-во действий определяется скоростью обновления элементов </a:t>
            </a:r>
            <a:r>
              <a:rPr lang="en-US" sz="2800" dirty="0" smtClean="0"/>
              <a:t>set-</a:t>
            </a:r>
            <a:r>
              <a:rPr lang="ru-RU" sz="2800" dirty="0" smtClean="0"/>
              <a:t>а.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Итог:    </a:t>
            </a:r>
            <a:r>
              <a:rPr lang="en-US" sz="2800" b="1" dirty="0" smtClean="0">
                <a:solidFill>
                  <a:srgbClr val="C00000"/>
                </a:solidFill>
              </a:rPr>
              <a:t>N  = O</a:t>
            </a:r>
            <a:r>
              <a:rPr lang="en-US" sz="2800" dirty="0" smtClean="0">
                <a:solidFill>
                  <a:srgbClr val="C00000"/>
                </a:solidFill>
              </a:rPr>
              <a:t> ( (</a:t>
            </a:r>
            <a:r>
              <a:rPr lang="en-US" sz="2800" b="1" dirty="0" smtClean="0">
                <a:solidFill>
                  <a:srgbClr val="C00000"/>
                </a:solidFill>
              </a:rPr>
              <a:t>m + n</a:t>
            </a:r>
            <a:r>
              <a:rPr lang="en-US" sz="2800" dirty="0" smtClean="0">
                <a:solidFill>
                  <a:srgbClr val="C00000"/>
                </a:solidFill>
              </a:rPr>
              <a:t>) </a:t>
            </a:r>
            <a:r>
              <a:rPr lang="en-US" sz="2800" b="1" dirty="0" smtClean="0">
                <a:solidFill>
                  <a:srgbClr val="C00000"/>
                </a:solidFill>
              </a:rPr>
              <a:t>log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</a:rPr>
              <a:t>n</a:t>
            </a:r>
            <a:r>
              <a:rPr lang="en-US" sz="2800" dirty="0" smtClean="0">
                <a:solidFill>
                  <a:srgbClr val="C00000"/>
                </a:solidFill>
              </a:rPr>
              <a:t>))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Постановка задачи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Имеется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0070C0"/>
                </a:solidFill>
              </a:rPr>
              <a:t>невзвешенный</a:t>
            </a:r>
            <a:r>
              <a:rPr lang="ru-RU" dirty="0" smtClean="0"/>
              <a:t> граф, заданный множеством вершин </a:t>
            </a:r>
            <a:r>
              <a:rPr lang="en-US" dirty="0" smtClean="0"/>
              <a:t>{v</a:t>
            </a:r>
            <a:r>
              <a:rPr lang="en-US" baseline="-25000" dirty="0" smtClean="0"/>
              <a:t>i</a:t>
            </a:r>
            <a:r>
              <a:rPr lang="en-US" dirty="0" smtClean="0"/>
              <a:t>} </a:t>
            </a:r>
            <a:r>
              <a:rPr lang="ru-RU" dirty="0" smtClean="0"/>
              <a:t>и </a:t>
            </a:r>
            <a:r>
              <a:rPr lang="ru-RU" dirty="0"/>
              <a:t>множеством </a:t>
            </a:r>
            <a:r>
              <a:rPr lang="ru-RU" dirty="0" smtClean="0"/>
              <a:t>рёбер </a:t>
            </a:r>
            <a:r>
              <a:rPr lang="en-US" dirty="0" smtClean="0"/>
              <a:t>{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ij</a:t>
            </a:r>
            <a:r>
              <a:rPr lang="en-US" dirty="0" smtClean="0"/>
              <a:t>}. </a:t>
            </a:r>
            <a:r>
              <a:rPr lang="ru-RU" b="1" dirty="0" smtClean="0"/>
              <a:t>Найти</a:t>
            </a:r>
            <a:r>
              <a:rPr lang="ru-RU" dirty="0" smtClean="0"/>
              <a:t> кратчайший путь из вершины </a:t>
            </a:r>
            <a:r>
              <a:rPr lang="en-US" dirty="0" smtClean="0"/>
              <a:t>A </a:t>
            </a:r>
            <a:r>
              <a:rPr lang="ru-RU" dirty="0" smtClean="0"/>
              <a:t>в вершину </a:t>
            </a:r>
            <a:r>
              <a:rPr lang="en-US" dirty="0" smtClean="0"/>
              <a:t>B. 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-4439" y="3276600"/>
            <a:ext cx="9144000" cy="1818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«</a:t>
            </a:r>
            <a:r>
              <a:rPr lang="ru-RU" i="1" dirty="0" smtClean="0">
                <a:solidFill>
                  <a:srgbClr val="0070C0"/>
                </a:solidFill>
              </a:rPr>
              <a:t>Невзвешенный</a:t>
            </a:r>
            <a:r>
              <a:rPr lang="ru-RU" dirty="0" smtClean="0"/>
              <a:t>» означает, что нам важно только количество рёбер в пути.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Их «длина» нас не интересует.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5867400"/>
            <a:ext cx="9144000" cy="10149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Также можно считать, что длины всех рёбер </a:t>
            </a:r>
            <a:r>
              <a:rPr lang="ru-RU" i="1" dirty="0" smtClean="0"/>
              <a:t>одинаковы</a:t>
            </a:r>
            <a:r>
              <a:rPr lang="en-US" dirty="0" smtClean="0"/>
              <a:t> (</a:t>
            </a:r>
            <a:r>
              <a:rPr lang="ru-RU" dirty="0" smtClean="0"/>
              <a:t>здесь важны только кол-во ходов)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8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Идея решения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Сначала надо просмотреть все вершины, до которых из А можно добраться за 1 ход;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потом </a:t>
            </a:r>
            <a:r>
              <a:rPr lang="ru-RU" dirty="0"/>
              <a:t>те, до которых можно добраться только за 2 </a:t>
            </a:r>
            <a:r>
              <a:rPr lang="ru-RU" dirty="0" smtClean="0"/>
              <a:t>хода;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потом </a:t>
            </a:r>
            <a:r>
              <a:rPr lang="ru-RU" dirty="0"/>
              <a:t>– только за 3 </a:t>
            </a:r>
            <a:r>
              <a:rPr lang="ru-RU" dirty="0" smtClean="0"/>
              <a:t>хода;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… </a:t>
            </a:r>
            <a:r>
              <a:rPr lang="ru-RU" dirty="0"/>
              <a:t>и так далее.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-8138" y="47244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541338">
              <a:buNone/>
            </a:pPr>
            <a:r>
              <a:rPr lang="ru-RU" b="1" dirty="0" smtClean="0"/>
              <a:t>Вопрос: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сделать это быстро, </a:t>
            </a:r>
            <a:br>
              <a:rPr lang="ru-RU" dirty="0" smtClean="0"/>
            </a:br>
            <a:r>
              <a:rPr lang="ru-RU" dirty="0" smtClean="0"/>
              <a:t>без повторного просмотра вершин?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9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Очередь просмотра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36" y="990600"/>
            <a:ext cx="9146336" cy="2631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Сделаем </a:t>
            </a:r>
            <a:r>
              <a:rPr lang="ru-RU" sz="2800" b="1" i="1" dirty="0" smtClean="0"/>
              <a:t>очередь просмотра вершин</a:t>
            </a:r>
            <a:r>
              <a:rPr lang="ru-R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Сперва поместим в неё вершину А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П</a:t>
            </a:r>
            <a:r>
              <a:rPr lang="ru-RU" sz="2800" dirty="0" smtClean="0"/>
              <a:t>отом – соседей 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потом – </a:t>
            </a:r>
            <a:r>
              <a:rPr lang="ru-RU" sz="2800" dirty="0"/>
              <a:t>соседей </a:t>
            </a:r>
            <a:r>
              <a:rPr lang="ru-RU" sz="2800" dirty="0" err="1"/>
              <a:t>соседей</a:t>
            </a:r>
            <a:r>
              <a:rPr lang="ru-RU" sz="2800" dirty="0"/>
              <a:t> </a:t>
            </a:r>
            <a:r>
              <a:rPr lang="ru-RU" sz="2800" dirty="0" smtClean="0"/>
              <a:t>(кого ещё не брали),</a:t>
            </a:r>
          </a:p>
          <a:p>
            <a:pPr marL="0" indent="0">
              <a:buNone/>
            </a:pPr>
            <a:r>
              <a:rPr lang="ru-RU" sz="2800" dirty="0" smtClean="0"/>
              <a:t>и т.д. пока не доберёмся до вершины </a:t>
            </a:r>
            <a:r>
              <a:rPr lang="en-US" sz="2800" dirty="0" smtClean="0"/>
              <a:t>B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7625705" y="3780473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166981" y="4542473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51485" y="4542473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709781" y="5435537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517696" y="6218873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538581" y="5432489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>
            <a:stCxn id="4" idx="3"/>
            <a:endCxn id="6" idx="7"/>
          </p:cNvCxnSpPr>
          <p:nvPr/>
        </p:nvCxnSpPr>
        <p:spPr>
          <a:xfrm flipH="1">
            <a:off x="7622266" y="4235758"/>
            <a:ext cx="81554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5"/>
            <a:endCxn id="8" idx="1"/>
          </p:cNvCxnSpPr>
          <p:nvPr/>
        </p:nvCxnSpPr>
        <p:spPr>
          <a:xfrm>
            <a:off x="8080990" y="4235758"/>
            <a:ext cx="14861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6"/>
            <a:endCxn id="8" idx="2"/>
          </p:cNvCxnSpPr>
          <p:nvPr/>
        </p:nvCxnSpPr>
        <p:spPr>
          <a:xfrm>
            <a:off x="7700381" y="4809173"/>
            <a:ext cx="451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9" idx="0"/>
          </p:cNvCxnSpPr>
          <p:nvPr/>
        </p:nvCxnSpPr>
        <p:spPr>
          <a:xfrm flipH="1">
            <a:off x="6976481" y="4997758"/>
            <a:ext cx="268615" cy="4377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0"/>
            <a:endCxn id="8" idx="3"/>
          </p:cNvCxnSpPr>
          <p:nvPr/>
        </p:nvCxnSpPr>
        <p:spPr>
          <a:xfrm flipV="1">
            <a:off x="7784396" y="4997758"/>
            <a:ext cx="445204" cy="1221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5"/>
            <a:endCxn id="11" idx="0"/>
          </p:cNvCxnSpPr>
          <p:nvPr/>
        </p:nvCxnSpPr>
        <p:spPr>
          <a:xfrm>
            <a:off x="8606770" y="4997758"/>
            <a:ext cx="198511" cy="4347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5"/>
            <a:endCxn id="10" idx="1"/>
          </p:cNvCxnSpPr>
          <p:nvPr/>
        </p:nvCxnSpPr>
        <p:spPr>
          <a:xfrm>
            <a:off x="7165066" y="5890822"/>
            <a:ext cx="430745" cy="4061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1" idx="2"/>
            <a:endCxn id="9" idx="6"/>
          </p:cNvCxnSpPr>
          <p:nvPr/>
        </p:nvCxnSpPr>
        <p:spPr>
          <a:xfrm flipH="1">
            <a:off x="7243181" y="5699189"/>
            <a:ext cx="1295400" cy="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1" idx="1"/>
            <a:endCxn id="6" idx="5"/>
          </p:cNvCxnSpPr>
          <p:nvPr/>
        </p:nvCxnSpPr>
        <p:spPr>
          <a:xfrm flipH="1" flipV="1">
            <a:off x="7622266" y="4997758"/>
            <a:ext cx="994430" cy="512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984378" y="3830715"/>
            <a:ext cx="1759258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984378" y="4419600"/>
            <a:ext cx="1759258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984378" y="5029200"/>
            <a:ext cx="1759258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984378" y="5638800"/>
            <a:ext cx="1759258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984378" y="6248400"/>
            <a:ext cx="1759258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060578" y="388681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450978" y="4465164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053920" y="4465164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3568825" y="44753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545238" y="5097436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2450978" y="5097436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053920" y="50849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781891" y="50849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45238" y="56945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1002438" y="56945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2450978" y="56945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3053920" y="56945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577703" y="5694590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545238" y="6281691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002438" y="6281691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489230" y="6302536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450978" y="6299142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3053920" y="6281691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3568825" y="6281691"/>
            <a:ext cx="457200" cy="421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0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Алгоритм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1142043"/>
            <a:ext cx="9154474" cy="991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Вершины графа надо помечать (посещены/нет), поэтому описание вершин должны включать флаг посещения.</a:t>
            </a:r>
            <a:endParaRPr lang="ru-RU" sz="28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-10474" y="2438400"/>
            <a:ext cx="9154474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AutoNum type="arabicPeriod"/>
            </a:pPr>
            <a:r>
              <a:rPr lang="ru-RU" sz="2400" dirty="0" smtClean="0"/>
              <a:t>Помести А в очередь, и пометь.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400" dirty="0" smtClean="0"/>
              <a:t>Пока очередь </a:t>
            </a:r>
            <a:r>
              <a:rPr lang="ru-RU" sz="2400" dirty="0" err="1" smtClean="0"/>
              <a:t>непуста</a:t>
            </a:r>
            <a:r>
              <a:rPr lang="ru-RU" sz="2400" dirty="0" smtClean="0"/>
              <a:t>: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2400" dirty="0" smtClean="0"/>
              <a:t>Вынь вершину</a:t>
            </a:r>
          </a:p>
          <a:p>
            <a:pPr marL="900113" indent="-457200">
              <a:buFont typeface="Arial" pitchFamily="34" charset="0"/>
              <a:buAutoNum type="arabicPeriod"/>
            </a:pPr>
            <a:r>
              <a:rPr lang="ru-RU" sz="2400" dirty="0" smtClean="0"/>
              <a:t>Просмотри всех соседей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2400" dirty="0" smtClean="0"/>
              <a:t>Если сосед – это искомая вершина </a:t>
            </a:r>
            <a:r>
              <a:rPr lang="en-US" sz="2400" dirty="0" smtClean="0"/>
              <a:t>B, </a:t>
            </a:r>
            <a:r>
              <a:rPr lang="ru-RU" sz="2400" dirty="0" smtClean="0"/>
              <a:t>то идём в кино!</a:t>
            </a:r>
          </a:p>
          <a:p>
            <a:pPr marL="1343025" indent="-457200" defTabSz="896938">
              <a:buFont typeface="Arial" pitchFamily="34" charset="0"/>
              <a:buAutoNum type="arabicPeriod"/>
            </a:pPr>
            <a:r>
              <a:rPr lang="ru-RU" sz="2400" dirty="0" smtClean="0"/>
              <a:t>Если сосед не помечен – в очередь его!    И пометить!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-10474" y="5715000"/>
            <a:ext cx="9154474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dirty="0" smtClean="0"/>
              <a:t>Если нужен ещё и путь к искомой вершине, то достаточно сохранять индекс «предыдущей» вершины.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825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- переменные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</a:tabLst>
            </a:pPr>
            <a:r>
              <a:rPr lang="en-US" sz="800" dirty="0">
                <a:latin typeface="Lucida Console" panose="020B0609040504020204" pitchFamily="49" charset="0"/>
              </a:rPr>
              <a:t>#</a:t>
            </a:r>
            <a:r>
              <a:rPr lang="en-US" sz="800" dirty="0" smtClean="0">
                <a:latin typeface="Lucida Console" panose="020B0609040504020204" pitchFamily="49" charset="0"/>
              </a:rPr>
              <a:t>include</a:t>
            </a:r>
            <a:r>
              <a:rPr lang="ru-RU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 smtClean="0">
                <a:latin typeface="Lucida Console" panose="020B0609040504020204" pitchFamily="49" charset="0"/>
              </a:rPr>
              <a:t>&lt;</a:t>
            </a:r>
            <a:r>
              <a:rPr lang="en-US" sz="800" dirty="0">
                <a:latin typeface="Lucida Console" panose="020B0609040504020204" pitchFamily="49" charset="0"/>
              </a:rPr>
              <a:t>bits/</a:t>
            </a:r>
            <a:r>
              <a:rPr lang="en-US" sz="800" dirty="0" err="1">
                <a:latin typeface="Lucida Console" panose="020B0609040504020204" pitchFamily="49" charset="0"/>
              </a:rPr>
              <a:t>stdc</a:t>
            </a:r>
            <a:r>
              <a:rPr lang="en-US" sz="800" dirty="0">
                <a:latin typeface="Lucida Console" panose="020B0609040504020204" pitchFamily="49" charset="0"/>
              </a:rPr>
              <a:t>++.h&gt;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800" dirty="0" smtClean="0">
                <a:latin typeface="Lucida Console" panose="020B0609040504020204" pitchFamily="49" charset="0"/>
              </a:rPr>
              <a:t>Using</a:t>
            </a:r>
            <a:r>
              <a:rPr lang="ru-RU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 smtClean="0">
                <a:latin typeface="Lucida Console" panose="020B0609040504020204" pitchFamily="49" charset="0"/>
              </a:rPr>
              <a:t>namespace</a:t>
            </a:r>
            <a:r>
              <a:rPr lang="ru-RU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 err="1" smtClean="0">
                <a:latin typeface="Lucida Console" panose="020B0609040504020204" pitchFamily="49" charset="0"/>
              </a:rPr>
              <a:t>std</a:t>
            </a:r>
            <a:r>
              <a:rPr lang="en-US" sz="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800" dirty="0" err="1" smtClean="0">
                <a:latin typeface="Lucida Console" panose="020B0609040504020204" pitchFamily="49" charset="0"/>
              </a:rPr>
              <a:t>int</a:t>
            </a:r>
            <a:r>
              <a:rPr lang="en-US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>
                <a:latin typeface="Lucida Console" panose="020B0609040504020204" pitchFamily="49" charset="0"/>
              </a:rPr>
              <a:t>main</a:t>
            </a:r>
            <a:r>
              <a:rPr lang="en-US" sz="800" dirty="0" smtClean="0">
                <a:latin typeface="Lucida Console" panose="020B0609040504020204" pitchFamily="49" charset="0"/>
              </a:rPr>
              <a:t>()</a:t>
            </a:r>
            <a:r>
              <a:rPr lang="ru-RU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 smtClean="0">
                <a:latin typeface="Lucida Console" panose="020B0609040504020204" pitchFamily="49" charset="0"/>
              </a:rPr>
              <a:t>{</a:t>
            </a:r>
            <a:endParaRPr lang="en-US" sz="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&gt;&gt;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Graph;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граф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N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	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число вершин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Start</a:t>
            </a:r>
            <a:r>
              <a:rPr lang="en-US" sz="2000" dirty="0" smtClean="0">
                <a:latin typeface="Lucida Console" panose="020B0609040504020204" pitchFamily="49" charset="0"/>
              </a:rPr>
              <a:t>,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End;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  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стартовая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и конечная вершины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>
                <a:latin typeface="Lucida Console" panose="020B0609040504020204" pitchFamily="49" charset="0"/>
              </a:rPr>
              <a:t>	 </a:t>
            </a:r>
            <a:endParaRPr lang="ru-RU" sz="8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/**/</a:t>
            </a:r>
            <a:r>
              <a:rPr lang="ru-RU" sz="800" dirty="0" smtClean="0">
                <a:latin typeface="Lucida Console" panose="020B0609040504020204" pitchFamily="49" charset="0"/>
              </a:rPr>
              <a:t>   </a:t>
            </a:r>
            <a:r>
              <a:rPr lang="en-US" sz="800" dirty="0" err="1" smtClean="0">
                <a:latin typeface="Lucida Console" panose="020B0609040504020204" pitchFamily="49" charset="0"/>
              </a:rPr>
              <a:t>Read_Data</a:t>
            </a:r>
            <a:r>
              <a:rPr lang="en-US" sz="800" dirty="0" smtClean="0">
                <a:latin typeface="Lucida Console" panose="020B0609040504020204" pitchFamily="49" charset="0"/>
              </a:rPr>
              <a:t>();</a:t>
            </a:r>
            <a:r>
              <a:rPr lang="ru-RU" sz="800" dirty="0" smtClean="0">
                <a:latin typeface="Lucida Console" panose="020B0609040504020204" pitchFamily="49" charset="0"/>
              </a:rPr>
              <a:t>  </a:t>
            </a:r>
            <a:r>
              <a:rPr lang="ru-RU" sz="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/**/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endParaRPr lang="en-US" sz="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queue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&gt; Queue;		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очередь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bool</a:t>
            </a:r>
            <a:r>
              <a:rPr lang="en-US" sz="2000" dirty="0">
                <a:latin typeface="Lucida Console" panose="020B0609040504020204" pitchFamily="49" charset="0"/>
              </a:rPr>
              <a:t>&gt; </a:t>
            </a:r>
            <a:r>
              <a:rPr lang="en-US" sz="2000" dirty="0" smtClean="0">
                <a:latin typeface="Lucida Console" panose="020B0609040504020204" pitchFamily="49" charset="0"/>
              </a:rPr>
              <a:t>visited </a:t>
            </a:r>
            <a:r>
              <a:rPr lang="en-US" sz="2000" dirty="0">
                <a:latin typeface="Lucida Console" panose="020B0609040504020204" pitchFamily="49" charset="0"/>
              </a:rPr>
              <a:t>(N);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флаги посещения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&gt; Distance(N),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расстояние до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k-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й вершины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2000" dirty="0">
                <a:latin typeface="Lucida Console" panose="020B0609040504020204" pitchFamily="49" charset="0"/>
              </a:rPr>
              <a:t>p</a:t>
            </a:r>
            <a:r>
              <a:rPr lang="en-US" sz="2000" dirty="0" smtClean="0">
                <a:latin typeface="Lucida Console" panose="020B0609040504020204" pitchFamily="49" charset="0"/>
              </a:rPr>
              <a:t>revious(N</a:t>
            </a:r>
            <a:r>
              <a:rPr lang="en-US" sz="2000" dirty="0">
                <a:latin typeface="Lucida Console" panose="020B0609040504020204" pitchFamily="49" charset="0"/>
              </a:rPr>
              <a:t>);	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номер предыдущей вершины</a:t>
            </a:r>
          </a:p>
          <a:p>
            <a:pPr marL="0" indent="0">
              <a:buNone/>
              <a:tabLst>
                <a:tab pos="2236788" algn="l"/>
              </a:tabLst>
            </a:pPr>
            <a:endParaRPr lang="ru-RU" sz="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</a:t>
            </a:r>
            <a:r>
              <a:rPr lang="ru-RU" sz="8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//=== поиск ===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</a:t>
            </a:r>
            <a:r>
              <a:rPr lang="en-US" sz="800" dirty="0" err="1" smtClean="0">
                <a:latin typeface="Lucida Console" panose="020B0609040504020204" pitchFamily="49" charset="0"/>
              </a:rPr>
              <a:t>Queue.push</a:t>
            </a:r>
            <a:r>
              <a:rPr lang="en-US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>
                <a:latin typeface="Lucida Console" panose="020B0609040504020204" pitchFamily="49" charset="0"/>
              </a:rPr>
              <a:t>(Start);  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</a:t>
            </a:r>
            <a:r>
              <a:rPr lang="en-US" sz="800" dirty="0" smtClean="0">
                <a:latin typeface="Lucida Console" panose="020B0609040504020204" pitchFamily="49" charset="0"/>
              </a:rPr>
              <a:t>visited[Start</a:t>
            </a:r>
            <a:r>
              <a:rPr lang="en-US" sz="800" dirty="0">
                <a:latin typeface="Lucida Console" panose="020B0609040504020204" pitchFamily="49" charset="0"/>
              </a:rPr>
              <a:t>] = true;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</a:t>
            </a:r>
            <a:r>
              <a:rPr lang="en-US" sz="800" dirty="0" smtClean="0">
                <a:latin typeface="Lucida Console" panose="020B0609040504020204" pitchFamily="49" charset="0"/>
              </a:rPr>
              <a:t>Distance[Start</a:t>
            </a:r>
            <a:r>
              <a:rPr lang="en-US" sz="800" dirty="0">
                <a:latin typeface="Lucida Console" panose="020B0609040504020204" pitchFamily="49" charset="0"/>
              </a:rPr>
              <a:t>] = 0;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</a:t>
            </a:r>
            <a:r>
              <a:rPr lang="en-US" sz="800" dirty="0" smtClean="0">
                <a:latin typeface="Lucida Console" panose="020B0609040504020204" pitchFamily="49" charset="0"/>
              </a:rPr>
              <a:t>Previous[Start</a:t>
            </a:r>
            <a:r>
              <a:rPr lang="en-US" sz="800" dirty="0">
                <a:latin typeface="Lucida Console" panose="020B0609040504020204" pitchFamily="49" charset="0"/>
              </a:rPr>
              <a:t>] = -1;</a:t>
            </a:r>
          </a:p>
          <a:p>
            <a:pPr marL="0" indent="0">
              <a:buNone/>
              <a:tabLst>
                <a:tab pos="2236788" algn="l"/>
              </a:tabLst>
            </a:pPr>
            <a:endParaRPr lang="en-US" sz="8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</a:t>
            </a:r>
            <a:r>
              <a:rPr lang="en-US" sz="800" dirty="0" smtClean="0">
                <a:latin typeface="Lucida Console" panose="020B0609040504020204" pitchFamily="49" charset="0"/>
              </a:rPr>
              <a:t>while </a:t>
            </a:r>
            <a:r>
              <a:rPr lang="en-US" sz="800" dirty="0">
                <a:latin typeface="Lucida Console" panose="020B0609040504020204" pitchFamily="49" charset="0"/>
              </a:rPr>
              <a:t>(!</a:t>
            </a:r>
            <a:r>
              <a:rPr lang="en-US" sz="800" dirty="0" err="1">
                <a:latin typeface="Lucida Console" panose="020B0609040504020204" pitchFamily="49" charset="0"/>
              </a:rPr>
              <a:t>Queue.empty</a:t>
            </a:r>
            <a:r>
              <a:rPr lang="en-US" sz="800" dirty="0">
                <a:latin typeface="Lucida Console" panose="020B0609040504020204" pitchFamily="49" charset="0"/>
              </a:rPr>
              <a:t>()) {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</a:t>
            </a:r>
            <a:r>
              <a:rPr lang="en-US" sz="800" dirty="0" err="1" smtClean="0">
                <a:latin typeface="Lucida Console" panose="020B0609040504020204" pitchFamily="49" charset="0"/>
              </a:rPr>
              <a:t>int</a:t>
            </a:r>
            <a:r>
              <a:rPr lang="en-US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>
                <a:latin typeface="Lucida Console" panose="020B0609040504020204" pitchFamily="49" charset="0"/>
              </a:rPr>
              <a:t>current = </a:t>
            </a:r>
            <a:r>
              <a:rPr lang="en-US" sz="800" dirty="0" err="1">
                <a:latin typeface="Lucida Console" panose="020B0609040504020204" pitchFamily="49" charset="0"/>
              </a:rPr>
              <a:t>Queue.front</a:t>
            </a:r>
            <a:r>
              <a:rPr lang="en-US" sz="800" dirty="0">
                <a:latin typeface="Lucida Console" panose="020B0609040504020204" pitchFamily="49" charset="0"/>
              </a:rPr>
              <a:t>();  </a:t>
            </a:r>
            <a:r>
              <a:rPr lang="en-US" sz="800" dirty="0" err="1">
                <a:latin typeface="Lucida Console" panose="020B0609040504020204" pitchFamily="49" charset="0"/>
              </a:rPr>
              <a:t>Queue.pop</a:t>
            </a:r>
            <a:r>
              <a:rPr lang="en-US" sz="800" dirty="0">
                <a:latin typeface="Lucida Console" panose="020B0609040504020204" pitchFamily="49" charset="0"/>
              </a:rPr>
              <a:t>();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</a:t>
            </a:r>
            <a:r>
              <a:rPr lang="en-US" sz="800" dirty="0" smtClean="0">
                <a:latin typeface="Lucida Console" panose="020B0609040504020204" pitchFamily="49" charset="0"/>
              </a:rPr>
              <a:t>for </a:t>
            </a:r>
            <a:r>
              <a:rPr lang="en-US" sz="800" dirty="0">
                <a:latin typeface="Lucida Console" panose="020B0609040504020204" pitchFamily="49" charset="0"/>
              </a:rPr>
              <a:t>(</a:t>
            </a:r>
            <a:r>
              <a:rPr lang="en-US" sz="800" dirty="0" err="1">
                <a:latin typeface="Lucida Console" panose="020B0609040504020204" pitchFamily="49" charset="0"/>
              </a:rPr>
              <a:t>size_t</a:t>
            </a:r>
            <a:r>
              <a:rPr lang="en-US" sz="800" dirty="0"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latin typeface="Lucida Console" panose="020B0609040504020204" pitchFamily="49" charset="0"/>
              </a:rPr>
              <a:t>i</a:t>
            </a:r>
            <a:r>
              <a:rPr lang="en-US" sz="800" dirty="0">
                <a:latin typeface="Lucida Console" panose="020B0609040504020204" pitchFamily="49" charset="0"/>
              </a:rPr>
              <a:t>=0; </a:t>
            </a:r>
            <a:r>
              <a:rPr lang="en-US" sz="800" dirty="0" err="1">
                <a:latin typeface="Lucida Console" panose="020B0609040504020204" pitchFamily="49" charset="0"/>
              </a:rPr>
              <a:t>i</a:t>
            </a:r>
            <a:r>
              <a:rPr lang="en-US" sz="800" dirty="0">
                <a:latin typeface="Lucida Console" panose="020B0609040504020204" pitchFamily="49" charset="0"/>
              </a:rPr>
              <a:t>&lt;Graph[current].size(); ++</a:t>
            </a:r>
            <a:r>
              <a:rPr lang="en-US" sz="800" dirty="0" err="1">
                <a:latin typeface="Lucida Console" panose="020B0609040504020204" pitchFamily="49" charset="0"/>
              </a:rPr>
              <a:t>i</a:t>
            </a:r>
            <a:r>
              <a:rPr lang="en-US" sz="8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    </a:t>
            </a:r>
            <a:r>
              <a:rPr lang="en-US" sz="800" dirty="0" err="1" smtClean="0">
                <a:latin typeface="Lucida Console" panose="020B0609040504020204" pitchFamily="49" charset="0"/>
              </a:rPr>
              <a:t>int</a:t>
            </a:r>
            <a:r>
              <a:rPr lang="en-US" sz="800" dirty="0" smtClean="0">
                <a:latin typeface="Lucida Console" panose="020B0609040504020204" pitchFamily="49" charset="0"/>
              </a:rPr>
              <a:t> </a:t>
            </a:r>
            <a:r>
              <a:rPr lang="en-US" sz="800" dirty="0">
                <a:latin typeface="Lucida Console" panose="020B0609040504020204" pitchFamily="49" charset="0"/>
              </a:rPr>
              <a:t>next = Graph[current][</a:t>
            </a:r>
            <a:r>
              <a:rPr lang="en-US" sz="800" dirty="0" err="1">
                <a:latin typeface="Lucida Console" panose="020B0609040504020204" pitchFamily="49" charset="0"/>
              </a:rPr>
              <a:t>i</a:t>
            </a:r>
            <a:r>
              <a:rPr lang="en-US" sz="800" dirty="0">
                <a:latin typeface="Lucida Console" panose="020B0609040504020204" pitchFamily="49" charset="0"/>
              </a:rPr>
              <a:t>];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800" dirty="0">
                <a:latin typeface="Lucida Console" panose="020B0609040504020204" pitchFamily="49" charset="0"/>
              </a:rPr>
              <a:t> </a:t>
            </a:r>
            <a:r>
              <a:rPr lang="ru-RU" sz="800" dirty="0" smtClean="0">
                <a:latin typeface="Lucida Console" panose="020B0609040504020204" pitchFamily="49" charset="0"/>
              </a:rPr>
              <a:t>           </a:t>
            </a:r>
            <a:r>
              <a:rPr lang="en-US" sz="800" dirty="0" smtClean="0">
                <a:latin typeface="Lucida Console" panose="020B0609040504020204" pitchFamily="49" charset="0"/>
              </a:rPr>
              <a:t>if </a:t>
            </a:r>
            <a:r>
              <a:rPr lang="en-US" sz="800" dirty="0">
                <a:latin typeface="Lucida Console" panose="020B0609040504020204" pitchFamily="49" charset="0"/>
              </a:rPr>
              <a:t>(!visited[next]) {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800" dirty="0" err="1" smtClean="0">
                <a:latin typeface="Lucida Console" panose="020B0609040504020204" pitchFamily="49" charset="0"/>
              </a:rPr>
              <a:t>Queue.push</a:t>
            </a:r>
            <a:r>
              <a:rPr lang="en-US" sz="800" dirty="0" smtClean="0">
                <a:latin typeface="Lucida Console" panose="020B0609040504020204" pitchFamily="49" charset="0"/>
              </a:rPr>
              <a:t>(next</a:t>
            </a:r>
            <a:r>
              <a:rPr lang="en-US" sz="800" dirty="0">
                <a:latin typeface="Lucida Console" panose="020B0609040504020204" pitchFamily="49" charset="0"/>
              </a:rPr>
              <a:t>);   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800" dirty="0" smtClean="0">
                <a:latin typeface="Lucida Console" panose="020B0609040504020204" pitchFamily="49" charset="0"/>
              </a:rPr>
              <a:t>visited[next</a:t>
            </a:r>
            <a:r>
              <a:rPr lang="en-US" sz="800" dirty="0">
                <a:latin typeface="Lucida Console" panose="020B0609040504020204" pitchFamily="49" charset="0"/>
              </a:rPr>
              <a:t>] = true;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800" dirty="0" smtClean="0">
                <a:latin typeface="Lucida Console" panose="020B0609040504020204" pitchFamily="49" charset="0"/>
              </a:rPr>
              <a:t>Distance[next</a:t>
            </a:r>
            <a:r>
              <a:rPr lang="en-US" sz="800" dirty="0">
                <a:latin typeface="Lucida Console" panose="020B0609040504020204" pitchFamily="49" charset="0"/>
              </a:rPr>
              <a:t>] = Distance[current] + 1;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ru-RU" sz="8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800" dirty="0" smtClean="0">
                <a:latin typeface="Lucida Console" panose="020B0609040504020204" pitchFamily="49" charset="0"/>
              </a:rPr>
              <a:t>Previous[next</a:t>
            </a:r>
            <a:r>
              <a:rPr lang="en-US" sz="800" dirty="0">
                <a:latin typeface="Lucida Console" panose="020B0609040504020204" pitchFamily="49" charset="0"/>
              </a:rPr>
              <a:t>] = current;</a:t>
            </a:r>
          </a:p>
          <a:p>
            <a:pPr marL="0" indent="0">
              <a:buNone/>
              <a:tabLst>
                <a:tab pos="2236788" algn="l"/>
              </a:tabLst>
            </a:pPr>
            <a:r>
              <a:rPr lang="en-US" sz="800" dirty="0" smtClean="0">
                <a:latin typeface="Lucida Console" panose="020B0609040504020204" pitchFamily="49" charset="0"/>
              </a:rPr>
              <a:t>}   }   }    }</a:t>
            </a:r>
            <a:endParaRPr lang="ru-RU" sz="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– поиск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поиск требуемой вершины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Queue.push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(Start</a:t>
            </a:r>
            <a:r>
              <a:rPr lang="en-US" sz="2000" dirty="0" smtClean="0">
                <a:latin typeface="Lucida Console" panose="020B0609040504020204" pitchFamily="49" charset="0"/>
              </a:rPr>
              <a:t>);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помещаем в очередь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visited[Start</a:t>
            </a:r>
            <a:r>
              <a:rPr lang="en-US" sz="2000" dirty="0">
                <a:latin typeface="Lucida Console" panose="020B0609040504020204" pitchFamily="49" charset="0"/>
              </a:rPr>
              <a:t>] = </a:t>
            </a:r>
            <a:r>
              <a:rPr lang="en-US" sz="2000" b="1" dirty="0">
                <a:latin typeface="Lucida Console" panose="020B0609040504020204" pitchFamily="49" charset="0"/>
              </a:rPr>
              <a:t>true</a:t>
            </a:r>
            <a:r>
              <a:rPr lang="en-US" sz="2000" dirty="0" smtClean="0">
                <a:latin typeface="Lucida Console" panose="020B0609040504020204" pitchFamily="49" charset="0"/>
              </a:rPr>
              <a:t>;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стартовую вершину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Distance[Start</a:t>
            </a:r>
            <a:r>
              <a:rPr lang="en-US" sz="2000" dirty="0">
                <a:latin typeface="Lucida Console" panose="020B0609040504020204" pitchFamily="49" charset="0"/>
              </a:rPr>
              <a:t>] = 0;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previous[Start</a:t>
            </a:r>
            <a:r>
              <a:rPr lang="en-US" sz="2000" dirty="0">
                <a:latin typeface="Lucida Console" panose="020B0609040504020204" pitchFamily="49" charset="0"/>
              </a:rPr>
              <a:t>] = -1;</a:t>
            </a:r>
          </a:p>
          <a:p>
            <a:pPr marL="0" indent="0">
              <a:buNone/>
              <a:tabLst>
                <a:tab pos="5468938" algn="l"/>
              </a:tabLst>
            </a:pP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b="1" dirty="0" smtClean="0">
                <a:latin typeface="Lucida Console" panose="020B0609040504020204" pitchFamily="49" charset="0"/>
              </a:rPr>
              <a:t>while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(!</a:t>
            </a:r>
            <a:r>
              <a:rPr lang="en-US" sz="2000" dirty="0" err="1">
                <a:latin typeface="Lucida Console" panose="020B0609040504020204" pitchFamily="49" charset="0"/>
              </a:rPr>
              <a:t>Queue.empty</a:t>
            </a:r>
            <a:r>
              <a:rPr lang="en-US" sz="2000" dirty="0">
                <a:latin typeface="Lucida Console" panose="020B0609040504020204" pitchFamily="49" charset="0"/>
              </a:rPr>
              <a:t>()) {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b="1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current = </a:t>
            </a:r>
            <a:r>
              <a:rPr lang="en-US" sz="2000" dirty="0" err="1">
                <a:latin typeface="Lucida Console" panose="020B0609040504020204" pitchFamily="49" charset="0"/>
              </a:rPr>
              <a:t>Queue.front</a:t>
            </a:r>
            <a:r>
              <a:rPr lang="en-US" sz="2000" dirty="0" smtClean="0">
                <a:latin typeface="Lucida Console" panose="020B0609040504020204" pitchFamily="49" charset="0"/>
              </a:rPr>
              <a:t>();</a:t>
            </a:r>
            <a:r>
              <a:rPr lang="ru-RU" sz="2000" dirty="0" smtClean="0">
                <a:latin typeface="Lucida Console" panose="020B0609040504020204" pitchFamily="49" charset="0"/>
              </a:rPr>
              <a:t>  </a:t>
            </a:r>
            <a:r>
              <a:rPr lang="en-US" sz="2000" dirty="0" smtClean="0">
                <a:latin typeface="Lucida Console" panose="020B0609040504020204" pitchFamily="49" charset="0"/>
              </a:rPr>
              <a:t>  </a:t>
            </a:r>
            <a:r>
              <a:rPr lang="en-US" sz="2000" dirty="0" err="1">
                <a:latin typeface="Lucida Console" panose="020B0609040504020204" pitchFamily="49" charset="0"/>
              </a:rPr>
              <a:t>Queue.pop</a:t>
            </a:r>
            <a:r>
              <a:rPr lang="en-US" sz="2000" dirty="0">
                <a:latin typeface="Lucida Console" panose="020B0609040504020204" pitchFamily="49" charset="0"/>
              </a:rPr>
              <a:t>();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for</a:t>
            </a:r>
            <a:r>
              <a:rPr lang="en-US" sz="2000" dirty="0" smtClean="0">
                <a:latin typeface="Lucida Console" panose="020B0609040504020204" pitchFamily="49" charset="0"/>
              </a:rPr>
              <a:t> (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=0; 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&lt;Graph[current].size(); ++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next = Graph[current][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];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ru-RU" sz="2000" dirty="0" smtClean="0">
                <a:latin typeface="Lucida Console" panose="020B0609040504020204" pitchFamily="49" charset="0"/>
              </a:rPr>
              <a:t>   </a:t>
            </a:r>
            <a:r>
              <a:rPr lang="en-US" sz="2000" b="1" dirty="0" smtClean="0">
                <a:latin typeface="Lucida Console" panose="020B0609040504020204" pitchFamily="49" charset="0"/>
              </a:rPr>
              <a:t>if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(!visited[next]) </a:t>
            </a:r>
            <a:r>
              <a:rPr lang="en-US" sz="2000" dirty="0" smtClean="0">
                <a:latin typeface="Lucida Console" panose="020B0609040504020204" pitchFamily="49" charset="0"/>
              </a:rPr>
              <a:t>{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помещаем в очередь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</a:t>
            </a:r>
            <a:r>
              <a:rPr lang="en-US" sz="2000" dirty="0" err="1" smtClean="0">
                <a:latin typeface="Lucida Console" panose="020B0609040504020204" pitchFamily="49" charset="0"/>
              </a:rPr>
              <a:t>Queue.push</a:t>
            </a:r>
            <a:r>
              <a:rPr lang="en-US" sz="2000" dirty="0" smtClean="0">
                <a:latin typeface="Lucida Console" panose="020B0609040504020204" pitchFamily="49" charset="0"/>
              </a:rPr>
              <a:t>(next);	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следующую вершину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</a:t>
            </a:r>
            <a:r>
              <a:rPr lang="en-US" sz="2000" dirty="0" smtClean="0">
                <a:latin typeface="Lucida Console" panose="020B0609040504020204" pitchFamily="49" charset="0"/>
              </a:rPr>
              <a:t>visited[next</a:t>
            </a:r>
            <a:r>
              <a:rPr lang="en-US" sz="2000" dirty="0">
                <a:latin typeface="Lucida Console" panose="020B0609040504020204" pitchFamily="49" charset="0"/>
              </a:rPr>
              <a:t>] = </a:t>
            </a:r>
            <a:r>
              <a:rPr lang="en-US" sz="2000" b="1" dirty="0">
                <a:latin typeface="Lucida Console" panose="020B0609040504020204" pitchFamily="49" charset="0"/>
              </a:rPr>
              <a:t>true</a:t>
            </a:r>
            <a:r>
              <a:rPr lang="en-US" sz="20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</a:t>
            </a:r>
            <a:r>
              <a:rPr lang="en-US" sz="2000" dirty="0" smtClean="0">
                <a:latin typeface="Lucida Console" panose="020B0609040504020204" pitchFamily="49" charset="0"/>
              </a:rPr>
              <a:t>Distance[next</a:t>
            </a:r>
            <a:r>
              <a:rPr lang="en-US" sz="2000" dirty="0">
                <a:latin typeface="Lucida Console" panose="020B0609040504020204" pitchFamily="49" charset="0"/>
              </a:rPr>
              <a:t>] = Distance[current] + 1;</a:t>
            </a:r>
          </a:p>
          <a:p>
            <a:pPr marL="0" indent="0">
              <a:buNone/>
              <a:tabLst>
                <a:tab pos="5468938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</a:t>
            </a:r>
            <a:r>
              <a:rPr lang="en-US" sz="2000" dirty="0" smtClean="0">
                <a:latin typeface="Lucida Console" panose="020B0609040504020204" pitchFamily="49" charset="0"/>
              </a:rPr>
              <a:t>previous[next</a:t>
            </a:r>
            <a:r>
              <a:rPr lang="en-US" sz="2000" dirty="0">
                <a:latin typeface="Lucida Console" panose="020B0609040504020204" pitchFamily="49" charset="0"/>
              </a:rPr>
              <a:t>] = current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endParaRPr lang="ru-RU" sz="20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</a:tabLst>
            </a:pP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...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flipH="1">
            <a:off x="152400" y="5029200"/>
            <a:ext cx="266700" cy="1371600"/>
          </a:xfrm>
          <a:prstGeom prst="righ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105400" y="1371600"/>
            <a:ext cx="266700" cy="1371600"/>
          </a:xfrm>
          <a:prstGeom prst="righ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5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Код – восстановление пути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74" y="914400"/>
            <a:ext cx="9154474" cy="5943599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восстановление ответа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endParaRPr lang="ru-RU" sz="20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en-US" sz="2000" b="1" dirty="0" smtClean="0">
                <a:latin typeface="Lucida Console" panose="020B0609040504020204" pitchFamily="49" charset="0"/>
              </a:rPr>
              <a:t>vector</a:t>
            </a:r>
            <a:r>
              <a:rPr lang="en-US" sz="2000" dirty="0" smtClean="0">
                <a:latin typeface="Lucida Console" panose="020B0609040504020204" pitchFamily="49" charset="0"/>
              </a:rPr>
              <a:t>&lt;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&gt; Path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en-US" sz="2000" b="1" dirty="0" smtClean="0">
                <a:latin typeface="Lucida Console" panose="020B0609040504020204" pitchFamily="49" charset="0"/>
              </a:rPr>
              <a:t>if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(!visited[End</a:t>
            </a:r>
            <a:r>
              <a:rPr lang="en-US" sz="2000" dirty="0" smtClean="0">
                <a:latin typeface="Lucida Console" panose="020B0609040504020204" pitchFamily="49" charset="0"/>
              </a:rPr>
              <a:t>])	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если конечная верш не помечена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>
                <a:latin typeface="Lucida Console" panose="020B0609040504020204" pitchFamily="49" charset="0"/>
              </a:rPr>
              <a:t> </a:t>
            </a:r>
            <a:r>
              <a:rPr lang="ru-RU" sz="2000" dirty="0" smtClean="0">
                <a:latin typeface="Lucida Console" panose="020B0609040504020204" pitchFamily="49" charset="0"/>
              </a:rPr>
              <a:t>   </a:t>
            </a:r>
            <a:r>
              <a:rPr lang="en-US" sz="2000" dirty="0" err="1" smtClean="0">
                <a:latin typeface="Lucida Console" panose="020B0609040504020204" pitchFamily="49" charset="0"/>
              </a:rPr>
              <a:t>cout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&lt;&lt; "No path</a:t>
            </a:r>
            <a:r>
              <a:rPr lang="en-US" sz="2000" dirty="0" smtClean="0">
                <a:latin typeface="Lucida Console" panose="020B0609040504020204" pitchFamily="49" charset="0"/>
              </a:rPr>
              <a:t>!";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значит, до неё не добрались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en-US" sz="2000" b="1" dirty="0" smtClean="0">
                <a:latin typeface="Lucida Console" panose="020B0609040504020204" pitchFamily="49" charset="0"/>
              </a:rPr>
              <a:t>else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{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for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(</a:t>
            </a:r>
            <a:r>
              <a:rPr lang="en-US" sz="2000" b="1" dirty="0" err="1">
                <a:latin typeface="Lucida Console" panose="020B0609040504020204" pitchFamily="49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</a:rPr>
              <a:t> v=End; v!=-1; </a:t>
            </a:r>
            <a:r>
              <a:rPr lang="en-US" sz="2000" dirty="0" smtClean="0">
                <a:latin typeface="Lucida Console" panose="020B0609040504020204" pitchFamily="49" charset="0"/>
              </a:rPr>
              <a:t>v=</a:t>
            </a:r>
            <a:r>
              <a:rPr lang="en-US" sz="2000" dirty="0">
                <a:latin typeface="Lucida Console" panose="020B0609040504020204" pitchFamily="49" charset="0"/>
              </a:rPr>
              <a:t>p</a:t>
            </a:r>
            <a:r>
              <a:rPr lang="en-US" sz="2000" dirty="0" smtClean="0">
                <a:latin typeface="Lucida Console" panose="020B0609040504020204" pitchFamily="49" charset="0"/>
              </a:rPr>
              <a:t>revious[v])</a:t>
            </a:r>
            <a:r>
              <a:rPr lang="ru-RU" sz="2000" dirty="0" smtClean="0">
                <a:latin typeface="Lucida Console" panose="020B0609040504020204" pitchFamily="49" charset="0"/>
              </a:rPr>
              <a:t>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список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>
                <a:latin typeface="Lucida Console" panose="020B0609040504020204" pitchFamily="49" charset="0"/>
              </a:rPr>
              <a:t> </a:t>
            </a:r>
            <a:r>
              <a:rPr lang="ru-RU" sz="2000" dirty="0" smtClean="0">
                <a:latin typeface="Lucida Console" panose="020B0609040504020204" pitchFamily="49" charset="0"/>
              </a:rPr>
              <a:t>       </a:t>
            </a:r>
            <a:r>
              <a:rPr lang="en-US" sz="2000" dirty="0" err="1" smtClean="0">
                <a:latin typeface="Lucida Console" panose="020B0609040504020204" pitchFamily="49" charset="0"/>
              </a:rPr>
              <a:t>Path.push_back</a:t>
            </a:r>
            <a:r>
              <a:rPr lang="en-US" sz="2000" dirty="0" smtClean="0">
                <a:latin typeface="Lucida Console" panose="020B0609040504020204" pitchFamily="49" charset="0"/>
              </a:rPr>
              <a:t> (v);</a:t>
            </a:r>
            <a:r>
              <a:rPr lang="ru-RU" sz="2000" dirty="0" smtClean="0">
                <a:latin typeface="Lucida Console" panose="020B0609040504020204" pitchFamily="49" charset="0"/>
              </a:rPr>
              <a:t>			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«предыдущих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»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dirty="0" smtClean="0">
                <a:latin typeface="Lucida Console" panose="020B0609040504020204" pitchFamily="49" charset="0"/>
              </a:rPr>
              <a:t>reverse </a:t>
            </a:r>
            <a:r>
              <a:rPr lang="en-US" sz="2000" dirty="0"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latin typeface="Lucida Console" panose="020B0609040504020204" pitchFamily="49" charset="0"/>
              </a:rPr>
              <a:t>Path.begin</a:t>
            </a:r>
            <a:r>
              <a:rPr lang="en-US" sz="2000" dirty="0">
                <a:latin typeface="Lucida Console" panose="020B0609040504020204" pitchFamily="49" charset="0"/>
              </a:rPr>
              <a:t>(), </a:t>
            </a:r>
            <a:r>
              <a:rPr lang="en-US" sz="2000" dirty="0" err="1">
                <a:latin typeface="Lucida Console" panose="020B0609040504020204" pitchFamily="49" charset="0"/>
              </a:rPr>
              <a:t>Path.end</a:t>
            </a:r>
            <a:r>
              <a:rPr lang="en-US" sz="2000" dirty="0" smtClean="0">
                <a:latin typeface="Lucida Console" panose="020B0609040504020204" pitchFamily="49" charset="0"/>
              </a:rPr>
              <a:t>());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//переворачиваем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dirty="0" err="1" smtClean="0">
                <a:latin typeface="Lucida Console" panose="020B0609040504020204" pitchFamily="49" charset="0"/>
              </a:rPr>
              <a:t>cout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&lt;&lt; "Previous: ";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</a:t>
            </a:r>
            <a:r>
              <a:rPr lang="en-US" sz="2000" b="1" dirty="0" smtClean="0">
                <a:latin typeface="Lucida Console" panose="020B0609040504020204" pitchFamily="49" charset="0"/>
              </a:rPr>
              <a:t>for</a:t>
            </a:r>
            <a:r>
              <a:rPr lang="en-US" sz="2000" dirty="0" smtClean="0">
                <a:latin typeface="Lucida Console" panose="020B0609040504020204" pitchFamily="49" charset="0"/>
              </a:rPr>
              <a:t> (</a:t>
            </a:r>
            <a:r>
              <a:rPr lang="en-US" sz="2000" b="1" dirty="0" err="1" smtClean="0"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=0; 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&lt;</a:t>
            </a:r>
            <a:r>
              <a:rPr lang="en-US" sz="2000" dirty="0" err="1">
                <a:latin typeface="Lucida Console" panose="020B0609040504020204" pitchFamily="49" charset="0"/>
              </a:rPr>
              <a:t>Path.size</a:t>
            </a:r>
            <a:r>
              <a:rPr lang="en-US" sz="2000" dirty="0">
                <a:latin typeface="Lucida Console" panose="020B0609040504020204" pitchFamily="49" charset="0"/>
              </a:rPr>
              <a:t>(); ++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 smtClean="0">
                <a:latin typeface="Lucida Console" panose="020B0609040504020204" pitchFamily="49" charset="0"/>
              </a:rPr>
              <a:t>)</a:t>
            </a:r>
            <a:r>
              <a:rPr lang="ru-RU" sz="2000" dirty="0" smtClean="0">
                <a:latin typeface="Lucida Console" panose="020B0609040504020204" pitchFamily="49" charset="0"/>
              </a:rPr>
              <a:t>	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печатаем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dirty="0" smtClean="0">
                <a:latin typeface="Lucida Console" panose="020B0609040504020204" pitchFamily="49" charset="0"/>
              </a:rPr>
              <a:t>        </a:t>
            </a:r>
            <a:r>
              <a:rPr lang="en-US" sz="2000" dirty="0" err="1" smtClean="0">
                <a:latin typeface="Lucida Console" panose="020B0609040504020204" pitchFamily="49" charset="0"/>
              </a:rPr>
              <a:t>cout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>
                <a:latin typeface="Lucida Console" panose="020B0609040504020204" pitchFamily="49" charset="0"/>
              </a:rPr>
              <a:t>&lt;&lt; Path[</a:t>
            </a:r>
            <a:r>
              <a:rPr lang="en-US" sz="2000" dirty="0" err="1">
                <a:latin typeface="Lucida Console" panose="020B0609040504020204" pitchFamily="49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</a:rPr>
              <a:t>] + 1 &lt;&lt; " ";</a:t>
            </a: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}</a:t>
            </a:r>
            <a:endParaRPr lang="ru-RU" sz="2000" dirty="0" smtClean="0">
              <a:latin typeface="Lucida Console" panose="020B0609040504020204" pitchFamily="49" charset="0"/>
            </a:endParaRPr>
          </a:p>
          <a:p>
            <a:pPr marL="0" indent="0">
              <a:buNone/>
              <a:tabLst>
                <a:tab pos="2236788" algn="l"/>
                <a:tab pos="3675063" algn="l"/>
              </a:tabLst>
            </a:pP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...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965</Words>
  <Application>Microsoft Office PowerPoint</Application>
  <PresentationFormat>On-screen Show (4:3)</PresentationFormat>
  <Paragraphs>301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BFS Поиск в ширину</vt:lpstr>
      <vt:lpstr>Примеры</vt:lpstr>
      <vt:lpstr>Постановка задачи</vt:lpstr>
      <vt:lpstr>Идея решения</vt:lpstr>
      <vt:lpstr>Очередь просмотра</vt:lpstr>
      <vt:lpstr>Алгоритм</vt:lpstr>
      <vt:lpstr>Код - переменные</vt:lpstr>
      <vt:lpstr>Код – поиск </vt:lpstr>
      <vt:lpstr>Код – восстановление пути</vt:lpstr>
      <vt:lpstr>Сложность алгоритма</vt:lpstr>
      <vt:lpstr>Алгоритм Дейкстры</vt:lpstr>
      <vt:lpstr>Примеры</vt:lpstr>
      <vt:lpstr>Постановка задачи</vt:lpstr>
      <vt:lpstr>Историческая справка</vt:lpstr>
      <vt:lpstr>Идея решения</vt:lpstr>
      <vt:lpstr>Возможные ситуации</vt:lpstr>
      <vt:lpstr>Алгоритм</vt:lpstr>
      <vt:lpstr>Код - переменные</vt:lpstr>
      <vt:lpstr>Код #1</vt:lpstr>
      <vt:lpstr>Сложность алгоритма #1</vt:lpstr>
      <vt:lpstr>Улучшение</vt:lpstr>
      <vt:lpstr>Код #2</vt:lpstr>
      <vt:lpstr>Сложность алгоритма #2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Дейкстры</dc:title>
  <dc:creator>usv</dc:creator>
  <cp:lastModifiedBy>vova</cp:lastModifiedBy>
  <cp:revision>108</cp:revision>
  <dcterms:created xsi:type="dcterms:W3CDTF">2006-08-16T00:00:00Z</dcterms:created>
  <dcterms:modified xsi:type="dcterms:W3CDTF">2019-12-28T09:30:48Z</dcterms:modified>
</cp:coreProperties>
</file>